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6"/>
  </p:notesMasterIdLst>
  <p:handoutMasterIdLst>
    <p:handoutMasterId r:id="rId77"/>
  </p:handoutMasterIdLst>
  <p:sldIdLst>
    <p:sldId id="257" r:id="rId2"/>
    <p:sldId id="258" r:id="rId3"/>
    <p:sldId id="277" r:id="rId4"/>
    <p:sldId id="259" r:id="rId5"/>
    <p:sldId id="286" r:id="rId6"/>
    <p:sldId id="260" r:id="rId7"/>
    <p:sldId id="283" r:id="rId8"/>
    <p:sldId id="287" r:id="rId9"/>
    <p:sldId id="284" r:id="rId10"/>
    <p:sldId id="298" r:id="rId11"/>
    <p:sldId id="263" r:id="rId12"/>
    <p:sldId id="306" r:id="rId13"/>
    <p:sldId id="308" r:id="rId14"/>
    <p:sldId id="313" r:id="rId15"/>
    <p:sldId id="278" r:id="rId16"/>
    <p:sldId id="261" r:id="rId17"/>
    <p:sldId id="266" r:id="rId18"/>
    <p:sldId id="262" r:id="rId19"/>
    <p:sldId id="289" r:id="rId20"/>
    <p:sldId id="327" r:id="rId21"/>
    <p:sldId id="288" r:id="rId22"/>
    <p:sldId id="279" r:id="rId23"/>
    <p:sldId id="325" r:id="rId24"/>
    <p:sldId id="314" r:id="rId25"/>
    <p:sldId id="323" r:id="rId26"/>
    <p:sldId id="324" r:id="rId27"/>
    <p:sldId id="290" r:id="rId28"/>
    <p:sldId id="291" r:id="rId29"/>
    <p:sldId id="326" r:id="rId30"/>
    <p:sldId id="319" r:id="rId31"/>
    <p:sldId id="281" r:id="rId32"/>
    <p:sldId id="318" r:id="rId33"/>
    <p:sldId id="321" r:id="rId34"/>
    <p:sldId id="320" r:id="rId35"/>
    <p:sldId id="264" r:id="rId36"/>
    <p:sldId id="265" r:id="rId37"/>
    <p:sldId id="292" r:id="rId38"/>
    <p:sldId id="312" r:id="rId39"/>
    <p:sldId id="295" r:id="rId40"/>
    <p:sldId id="310" r:id="rId41"/>
    <p:sldId id="328" r:id="rId42"/>
    <p:sldId id="341" r:id="rId43"/>
    <p:sldId id="340" r:id="rId44"/>
    <p:sldId id="339" r:id="rId45"/>
    <p:sldId id="338" r:id="rId46"/>
    <p:sldId id="337" r:id="rId47"/>
    <p:sldId id="336" r:id="rId48"/>
    <p:sldId id="335" r:id="rId49"/>
    <p:sldId id="334" r:id="rId50"/>
    <p:sldId id="333" r:id="rId51"/>
    <p:sldId id="332" r:id="rId52"/>
    <p:sldId id="331" r:id="rId53"/>
    <p:sldId id="330" r:id="rId54"/>
    <p:sldId id="329" r:id="rId55"/>
    <p:sldId id="294" r:id="rId56"/>
    <p:sldId id="296" r:id="rId57"/>
    <p:sldId id="300" r:id="rId58"/>
    <p:sldId id="301" r:id="rId59"/>
    <p:sldId id="304" r:id="rId60"/>
    <p:sldId id="305" r:id="rId61"/>
    <p:sldId id="311" r:id="rId62"/>
    <p:sldId id="297" r:id="rId63"/>
    <p:sldId id="268" r:id="rId64"/>
    <p:sldId id="269" r:id="rId65"/>
    <p:sldId id="317" r:id="rId66"/>
    <p:sldId id="270" r:id="rId67"/>
    <p:sldId id="271" r:id="rId68"/>
    <p:sldId id="272" r:id="rId69"/>
    <p:sldId id="273" r:id="rId70"/>
    <p:sldId id="274" r:id="rId71"/>
    <p:sldId id="302" r:id="rId72"/>
    <p:sldId id="303" r:id="rId73"/>
    <p:sldId id="276" r:id="rId74"/>
    <p:sldId id="293" r:id="rId7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snapToGrid="0">
      <p:cViewPr varScale="1">
        <p:scale>
          <a:sx n="86" d="100"/>
          <a:sy n="86" d="100"/>
        </p:scale>
        <p:origin x="30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0E832-27C3-46AC-ABDE-31D17ED17E0F}" type="doc">
      <dgm:prSet loTypeId="urn:microsoft.com/office/officeart/2005/8/layout/pyramid2" loCatId="list" qsTypeId="urn:microsoft.com/office/officeart/2005/8/quickstyle/simple1" qsCatId="simple" csTypeId="urn:microsoft.com/office/officeart/2005/8/colors/accent1_2" csCatId="accent1" phldr="1"/>
      <dgm:spPr/>
    </dgm:pt>
    <dgm:pt modelId="{05B8F772-F9A0-4E45-BD96-5AF1C94D67F8}">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sz="1800" dirty="0" smtClean="0">
              <a:latin typeface="Times New Roman" pitchFamily="18" charset="0"/>
              <a:cs typeface="Times New Roman" pitchFamily="18" charset="0"/>
            </a:rPr>
            <a:t>Primary care is aimed to reduce the incidence of preterm </a:t>
          </a:r>
          <a:r>
            <a:rPr lang="en-GB" sz="1800" dirty="0" err="1" smtClean="0">
              <a:latin typeface="Times New Roman" pitchFamily="18" charset="0"/>
              <a:cs typeface="Times New Roman" pitchFamily="18" charset="0"/>
            </a:rPr>
            <a:t>labor</a:t>
          </a:r>
          <a:r>
            <a:rPr lang="en-GB" sz="1800" dirty="0" smtClean="0">
              <a:latin typeface="Times New Roman" pitchFamily="18" charset="0"/>
              <a:cs typeface="Times New Roman" pitchFamily="18" charset="0"/>
            </a:rPr>
            <a:t> by reducing the high-risk factors</a:t>
          </a:r>
          <a:endParaRPr lang="en-GB" sz="1800" dirty="0">
            <a:latin typeface="Times New Roman" pitchFamily="18" charset="0"/>
            <a:cs typeface="Times New Roman" pitchFamily="18" charset="0"/>
          </a:endParaRPr>
        </a:p>
      </dgm:t>
    </dgm:pt>
    <dgm:pt modelId="{44A8A568-B46A-413D-9058-829C3E308241}" type="parTrans" cxnId="{88A2964C-3C04-4CDA-BA5C-3F86EA191A84}">
      <dgm:prSet/>
      <dgm:spPr/>
      <dgm:t>
        <a:bodyPr/>
        <a:lstStyle/>
        <a:p>
          <a:endParaRPr lang="en-GB"/>
        </a:p>
      </dgm:t>
    </dgm:pt>
    <dgm:pt modelId="{8A047B79-7805-4228-AA16-6E41DF3593A9}" type="sibTrans" cxnId="{88A2964C-3C04-4CDA-BA5C-3F86EA191A84}">
      <dgm:prSet/>
      <dgm:spPr/>
      <dgm:t>
        <a:bodyPr/>
        <a:lstStyle/>
        <a:p>
          <a:endParaRPr lang="en-GB"/>
        </a:p>
      </dgm:t>
    </dgm:pt>
    <dgm:pt modelId="{E130C8B1-2D99-4C06-A3E7-5CA3CB552F69}">
      <dgm:prSet custT="1"/>
      <dgm:spPr>
        <a:solidFill>
          <a:srgbClr val="FFFF00">
            <a:alpha val="90000"/>
          </a:srgbClr>
        </a:solidFill>
      </dgm:spPr>
      <dgm:t>
        <a:bodyPr/>
        <a:lstStyle/>
        <a:p>
          <a:r>
            <a:rPr lang="en-GB" sz="1600" dirty="0" smtClean="0">
              <a:latin typeface="Times New Roman" pitchFamily="18" charset="0"/>
              <a:cs typeface="Times New Roman" pitchFamily="18" charset="0"/>
            </a:rPr>
            <a:t>Secondary care includes screening tests for early detection and prophylactic treatment </a:t>
          </a:r>
          <a:endParaRPr lang="en-GB" sz="1600" dirty="0">
            <a:latin typeface="Times New Roman" pitchFamily="18" charset="0"/>
            <a:cs typeface="Times New Roman" pitchFamily="18" charset="0"/>
          </a:endParaRPr>
        </a:p>
      </dgm:t>
    </dgm:pt>
    <dgm:pt modelId="{7FB113F0-5211-4261-893B-2FE8228AD46E}" type="parTrans" cxnId="{7FFE441C-05EF-4CFB-8C36-DCEACA07A10D}">
      <dgm:prSet/>
      <dgm:spPr/>
      <dgm:t>
        <a:bodyPr/>
        <a:lstStyle/>
        <a:p>
          <a:endParaRPr lang="en-GB"/>
        </a:p>
      </dgm:t>
    </dgm:pt>
    <dgm:pt modelId="{3337052C-F6CE-4AB3-AAE8-C4FA8D6FD848}" type="sibTrans" cxnId="{7FFE441C-05EF-4CFB-8C36-DCEACA07A10D}">
      <dgm:prSet/>
      <dgm:spPr/>
      <dgm:t>
        <a:bodyPr/>
        <a:lstStyle/>
        <a:p>
          <a:endParaRPr lang="en-GB"/>
        </a:p>
      </dgm:t>
    </dgm:pt>
    <dgm:pt modelId="{DF99A077-5938-4FC6-9403-C5E282999625}">
      <dgm:prSet custT="1">
        <dgm:style>
          <a:lnRef idx="1">
            <a:schemeClr val="accent2"/>
          </a:lnRef>
          <a:fillRef idx="2">
            <a:schemeClr val="accent2"/>
          </a:fillRef>
          <a:effectRef idx="1">
            <a:schemeClr val="accent2"/>
          </a:effectRef>
          <a:fontRef idx="minor">
            <a:schemeClr val="dk1"/>
          </a:fontRef>
        </dgm:style>
      </dgm:prSet>
      <dgm:spPr/>
      <dgm:t>
        <a:bodyPr/>
        <a:lstStyle/>
        <a:p>
          <a:r>
            <a:rPr lang="en-GB" sz="2000" dirty="0" smtClean="0">
              <a:latin typeface="Times New Roman" pitchFamily="18" charset="0"/>
              <a:cs typeface="Times New Roman" pitchFamily="18" charset="0"/>
            </a:rPr>
            <a:t>Tertiary care is aimed to reduce the </a:t>
          </a:r>
          <a:r>
            <a:rPr lang="en-GB" sz="2000" dirty="0" err="1" smtClean="0">
              <a:latin typeface="Times New Roman" pitchFamily="18" charset="0"/>
              <a:cs typeface="Times New Roman" pitchFamily="18" charset="0"/>
            </a:rPr>
            <a:t>perinatal</a:t>
          </a:r>
          <a:r>
            <a:rPr lang="en-GB" sz="2000" dirty="0" smtClean="0">
              <a:latin typeface="Times New Roman" pitchFamily="18" charset="0"/>
              <a:cs typeface="Times New Roman" pitchFamily="18" charset="0"/>
            </a:rPr>
            <a:t> morbidity and mortality after the diagnosis </a:t>
          </a:r>
          <a:endParaRPr lang="en-GB" sz="2000" dirty="0">
            <a:latin typeface="Times New Roman" pitchFamily="18" charset="0"/>
            <a:cs typeface="Times New Roman" pitchFamily="18" charset="0"/>
          </a:endParaRPr>
        </a:p>
      </dgm:t>
    </dgm:pt>
    <dgm:pt modelId="{55F37E9B-FEE1-468F-BA22-2F840D679064}" type="parTrans" cxnId="{5251D2AC-0EE6-47FE-85CE-35C621F81398}">
      <dgm:prSet/>
      <dgm:spPr/>
      <dgm:t>
        <a:bodyPr/>
        <a:lstStyle/>
        <a:p>
          <a:endParaRPr lang="en-GB"/>
        </a:p>
      </dgm:t>
    </dgm:pt>
    <dgm:pt modelId="{2DE7B3B9-EE7A-409D-816E-8F84A0342F5D}" type="sibTrans" cxnId="{5251D2AC-0EE6-47FE-85CE-35C621F81398}">
      <dgm:prSet/>
      <dgm:spPr/>
      <dgm:t>
        <a:bodyPr/>
        <a:lstStyle/>
        <a:p>
          <a:endParaRPr lang="en-GB"/>
        </a:p>
      </dgm:t>
    </dgm:pt>
    <dgm:pt modelId="{933FF30E-635D-43C8-8066-F9B22417EFB1}">
      <dgm:prSet/>
      <dgm:spPr>
        <a:solidFill>
          <a:srgbClr val="FFFF00">
            <a:alpha val="90000"/>
          </a:srgbClr>
        </a:solidFill>
      </dgm:spPr>
      <dgm:t>
        <a:bodyPr/>
        <a:lstStyle/>
        <a:p>
          <a:endParaRPr lang="en-GB" sz="1000" dirty="0">
            <a:latin typeface="Times New Roman" pitchFamily="18" charset="0"/>
            <a:cs typeface="Times New Roman" pitchFamily="18" charset="0"/>
          </a:endParaRPr>
        </a:p>
      </dgm:t>
    </dgm:pt>
    <dgm:pt modelId="{4D07850D-AF65-4A24-9470-5ED684AA6423}" type="parTrans" cxnId="{E35F2E48-151E-4AF4-82B9-14541837F728}">
      <dgm:prSet/>
      <dgm:spPr/>
      <dgm:t>
        <a:bodyPr/>
        <a:lstStyle/>
        <a:p>
          <a:endParaRPr lang="en-GB"/>
        </a:p>
      </dgm:t>
    </dgm:pt>
    <dgm:pt modelId="{28F9EA51-1652-4D5A-9DE0-F6108C0CEFF6}" type="sibTrans" cxnId="{E35F2E48-151E-4AF4-82B9-14541837F728}">
      <dgm:prSet/>
      <dgm:spPr/>
      <dgm:t>
        <a:bodyPr/>
        <a:lstStyle/>
        <a:p>
          <a:endParaRPr lang="en-GB"/>
        </a:p>
      </dgm:t>
    </dgm:pt>
    <dgm:pt modelId="{5C266381-1C44-4CF8-A6EA-F400DE846326}" type="pres">
      <dgm:prSet presAssocID="{21A0E832-27C3-46AC-ABDE-31D17ED17E0F}" presName="compositeShape" presStyleCnt="0">
        <dgm:presLayoutVars>
          <dgm:dir/>
          <dgm:resizeHandles/>
        </dgm:presLayoutVars>
      </dgm:prSet>
      <dgm:spPr/>
    </dgm:pt>
    <dgm:pt modelId="{72BAFB22-66AF-4A4B-B80C-EA6C884ACDB3}" type="pres">
      <dgm:prSet presAssocID="{21A0E832-27C3-46AC-ABDE-31D17ED17E0F}" presName="pyramid" presStyleLbl="node1" presStyleIdx="0" presStyleCnt="1"/>
      <dgm:spPr/>
    </dgm:pt>
    <dgm:pt modelId="{5297D629-C50E-44DE-A105-E7138182CCBB}" type="pres">
      <dgm:prSet presAssocID="{21A0E832-27C3-46AC-ABDE-31D17ED17E0F}" presName="theList" presStyleCnt="0"/>
      <dgm:spPr/>
    </dgm:pt>
    <dgm:pt modelId="{8A5D6029-2113-40DD-888D-E004EBB9A006}" type="pres">
      <dgm:prSet presAssocID="{05B8F772-F9A0-4E45-BD96-5AF1C94D67F8}" presName="aNode" presStyleLbl="fgAcc1" presStyleIdx="0" presStyleCnt="3" custScaleY="97177">
        <dgm:presLayoutVars>
          <dgm:bulletEnabled val="1"/>
        </dgm:presLayoutVars>
      </dgm:prSet>
      <dgm:spPr/>
      <dgm:t>
        <a:bodyPr/>
        <a:lstStyle/>
        <a:p>
          <a:endParaRPr lang="en-GB"/>
        </a:p>
      </dgm:t>
    </dgm:pt>
    <dgm:pt modelId="{A653498F-7548-4C0D-B852-C3283ADCAB01}" type="pres">
      <dgm:prSet presAssocID="{05B8F772-F9A0-4E45-BD96-5AF1C94D67F8}" presName="aSpace" presStyleCnt="0"/>
      <dgm:spPr/>
    </dgm:pt>
    <dgm:pt modelId="{01D0FB13-BBC4-485A-AF88-0444E5696F07}" type="pres">
      <dgm:prSet presAssocID="{E130C8B1-2D99-4C06-A3E7-5CA3CB552F69}" presName="aNode" presStyleLbl="fgAcc1" presStyleIdx="1" presStyleCnt="3">
        <dgm:presLayoutVars>
          <dgm:bulletEnabled val="1"/>
        </dgm:presLayoutVars>
      </dgm:prSet>
      <dgm:spPr/>
      <dgm:t>
        <a:bodyPr/>
        <a:lstStyle/>
        <a:p>
          <a:endParaRPr lang="en-GB"/>
        </a:p>
      </dgm:t>
    </dgm:pt>
    <dgm:pt modelId="{FBA67F93-BDE8-4BB0-BD90-39F00D6B4E8F}" type="pres">
      <dgm:prSet presAssocID="{E130C8B1-2D99-4C06-A3E7-5CA3CB552F69}" presName="aSpace" presStyleCnt="0"/>
      <dgm:spPr/>
    </dgm:pt>
    <dgm:pt modelId="{BB6F2605-6E67-4A3A-9480-F42B2A156A50}" type="pres">
      <dgm:prSet presAssocID="{DF99A077-5938-4FC6-9403-C5E282999625}" presName="aNode" presStyleLbl="fgAcc1" presStyleIdx="2" presStyleCnt="3">
        <dgm:presLayoutVars>
          <dgm:bulletEnabled val="1"/>
        </dgm:presLayoutVars>
      </dgm:prSet>
      <dgm:spPr/>
      <dgm:t>
        <a:bodyPr/>
        <a:lstStyle/>
        <a:p>
          <a:endParaRPr lang="en-GB"/>
        </a:p>
      </dgm:t>
    </dgm:pt>
    <dgm:pt modelId="{3BCC7AE9-8FF5-4557-89A6-404E220F8F27}" type="pres">
      <dgm:prSet presAssocID="{DF99A077-5938-4FC6-9403-C5E282999625}" presName="aSpace" presStyleCnt="0"/>
      <dgm:spPr/>
    </dgm:pt>
  </dgm:ptLst>
  <dgm:cxnLst>
    <dgm:cxn modelId="{06D01C5E-5ABA-4216-B15B-B9B0DF5FAA05}" type="presOf" srcId="{21A0E832-27C3-46AC-ABDE-31D17ED17E0F}" destId="{5C266381-1C44-4CF8-A6EA-F400DE846326}" srcOrd="0" destOrd="0" presId="urn:microsoft.com/office/officeart/2005/8/layout/pyramid2"/>
    <dgm:cxn modelId="{E35F2E48-151E-4AF4-82B9-14541837F728}" srcId="{E130C8B1-2D99-4C06-A3E7-5CA3CB552F69}" destId="{933FF30E-635D-43C8-8066-F9B22417EFB1}" srcOrd="0" destOrd="0" parTransId="{4D07850D-AF65-4A24-9470-5ED684AA6423}" sibTransId="{28F9EA51-1652-4D5A-9DE0-F6108C0CEFF6}"/>
    <dgm:cxn modelId="{62B8FDE1-0735-4B4B-A441-97790E110AE9}" type="presOf" srcId="{DF99A077-5938-4FC6-9403-C5E282999625}" destId="{BB6F2605-6E67-4A3A-9480-F42B2A156A50}" srcOrd="0" destOrd="0" presId="urn:microsoft.com/office/officeart/2005/8/layout/pyramid2"/>
    <dgm:cxn modelId="{7FFE441C-05EF-4CFB-8C36-DCEACA07A10D}" srcId="{21A0E832-27C3-46AC-ABDE-31D17ED17E0F}" destId="{E130C8B1-2D99-4C06-A3E7-5CA3CB552F69}" srcOrd="1" destOrd="0" parTransId="{7FB113F0-5211-4261-893B-2FE8228AD46E}" sibTransId="{3337052C-F6CE-4AB3-AAE8-C4FA8D6FD848}"/>
    <dgm:cxn modelId="{5251D2AC-0EE6-47FE-85CE-35C621F81398}" srcId="{21A0E832-27C3-46AC-ABDE-31D17ED17E0F}" destId="{DF99A077-5938-4FC6-9403-C5E282999625}" srcOrd="2" destOrd="0" parTransId="{55F37E9B-FEE1-468F-BA22-2F840D679064}" sibTransId="{2DE7B3B9-EE7A-409D-816E-8F84A0342F5D}"/>
    <dgm:cxn modelId="{C2C2362E-DB90-4EB0-8993-DD0E5EBE1FB3}" type="presOf" srcId="{05B8F772-F9A0-4E45-BD96-5AF1C94D67F8}" destId="{8A5D6029-2113-40DD-888D-E004EBB9A006}" srcOrd="0" destOrd="0" presId="urn:microsoft.com/office/officeart/2005/8/layout/pyramid2"/>
    <dgm:cxn modelId="{88A2964C-3C04-4CDA-BA5C-3F86EA191A84}" srcId="{21A0E832-27C3-46AC-ABDE-31D17ED17E0F}" destId="{05B8F772-F9A0-4E45-BD96-5AF1C94D67F8}" srcOrd="0" destOrd="0" parTransId="{44A8A568-B46A-413D-9058-829C3E308241}" sibTransId="{8A047B79-7805-4228-AA16-6E41DF3593A9}"/>
    <dgm:cxn modelId="{0B905999-CC17-4F71-8EB5-7B80859198AE}" type="presOf" srcId="{E130C8B1-2D99-4C06-A3E7-5CA3CB552F69}" destId="{01D0FB13-BBC4-485A-AF88-0444E5696F07}" srcOrd="0" destOrd="0" presId="urn:microsoft.com/office/officeart/2005/8/layout/pyramid2"/>
    <dgm:cxn modelId="{DF65BA1A-D4F7-41E3-A7D3-0EF62EF07A3F}" type="presOf" srcId="{933FF30E-635D-43C8-8066-F9B22417EFB1}" destId="{01D0FB13-BBC4-485A-AF88-0444E5696F07}" srcOrd="0" destOrd="1" presId="urn:microsoft.com/office/officeart/2005/8/layout/pyramid2"/>
    <dgm:cxn modelId="{A5DBFA31-6A97-4F68-9DB7-488A28C5C3B1}" type="presParOf" srcId="{5C266381-1C44-4CF8-A6EA-F400DE846326}" destId="{72BAFB22-66AF-4A4B-B80C-EA6C884ACDB3}" srcOrd="0" destOrd="0" presId="urn:microsoft.com/office/officeart/2005/8/layout/pyramid2"/>
    <dgm:cxn modelId="{B0422E0C-9C39-48B0-BC9A-0397148B92C3}" type="presParOf" srcId="{5C266381-1C44-4CF8-A6EA-F400DE846326}" destId="{5297D629-C50E-44DE-A105-E7138182CCBB}" srcOrd="1" destOrd="0" presId="urn:microsoft.com/office/officeart/2005/8/layout/pyramid2"/>
    <dgm:cxn modelId="{E3374041-79BF-43FB-8EF7-92A847C688BD}" type="presParOf" srcId="{5297D629-C50E-44DE-A105-E7138182CCBB}" destId="{8A5D6029-2113-40DD-888D-E004EBB9A006}" srcOrd="0" destOrd="0" presId="urn:microsoft.com/office/officeart/2005/8/layout/pyramid2"/>
    <dgm:cxn modelId="{FCCA7DF6-879B-4786-B4A2-CB7B88069210}" type="presParOf" srcId="{5297D629-C50E-44DE-A105-E7138182CCBB}" destId="{A653498F-7548-4C0D-B852-C3283ADCAB01}" srcOrd="1" destOrd="0" presId="urn:microsoft.com/office/officeart/2005/8/layout/pyramid2"/>
    <dgm:cxn modelId="{14AA7432-2BEB-4094-B91E-8565CF529342}" type="presParOf" srcId="{5297D629-C50E-44DE-A105-E7138182CCBB}" destId="{01D0FB13-BBC4-485A-AF88-0444E5696F07}" srcOrd="2" destOrd="0" presId="urn:microsoft.com/office/officeart/2005/8/layout/pyramid2"/>
    <dgm:cxn modelId="{61C6857E-5692-403F-A5DF-DA62EF97D6A1}" type="presParOf" srcId="{5297D629-C50E-44DE-A105-E7138182CCBB}" destId="{FBA67F93-BDE8-4BB0-BD90-39F00D6B4E8F}" srcOrd="3" destOrd="0" presId="urn:microsoft.com/office/officeart/2005/8/layout/pyramid2"/>
    <dgm:cxn modelId="{EE8B57E3-2821-4BB4-B5ED-532789DD48FB}" type="presParOf" srcId="{5297D629-C50E-44DE-A105-E7138182CCBB}" destId="{BB6F2605-6E67-4A3A-9480-F42B2A156A50}" srcOrd="4" destOrd="0" presId="urn:microsoft.com/office/officeart/2005/8/layout/pyramid2"/>
    <dgm:cxn modelId="{F642AF02-5046-4E89-B0C6-EE5986530741}" type="presParOf" srcId="{5297D629-C50E-44DE-A105-E7138182CCBB}" destId="{3BCC7AE9-8FF5-4557-89A6-404E220F8F2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88873-E147-400D-B305-2962EDC0D351}"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E8B2E6E1-5387-4883-8981-A8383EE27D8E}">
      <dgm:prSet phldrT="[Text]"/>
      <dgm:spPr/>
      <dgm:t>
        <a:bodyPr/>
        <a:lstStyle/>
        <a:p>
          <a:r>
            <a:rPr lang="en-US" dirty="0" smtClean="0"/>
            <a:t>Primary care</a:t>
          </a:r>
          <a:endParaRPr lang="en-US" dirty="0"/>
        </a:p>
      </dgm:t>
    </dgm:pt>
    <dgm:pt modelId="{74FE94C6-F15B-45DB-8E51-AA02D3A75DD3}" type="parTrans" cxnId="{5E7B6444-6F18-4C48-88F0-D1E7B40AAE77}">
      <dgm:prSet/>
      <dgm:spPr/>
      <dgm:t>
        <a:bodyPr/>
        <a:lstStyle/>
        <a:p>
          <a:endParaRPr lang="en-US"/>
        </a:p>
      </dgm:t>
    </dgm:pt>
    <dgm:pt modelId="{1854A121-A09C-4F20-82A0-BA8D26B404FA}" type="sibTrans" cxnId="{5E7B6444-6F18-4C48-88F0-D1E7B40AAE77}">
      <dgm:prSet/>
      <dgm:spPr/>
      <dgm:t>
        <a:bodyPr/>
        <a:lstStyle/>
        <a:p>
          <a:endParaRPr lang="en-US"/>
        </a:p>
      </dgm:t>
    </dgm:pt>
    <dgm:pt modelId="{FB4F0353-7F26-4F87-A19C-9724BE5D9EE1}">
      <dgm:prSet phldrT="[Text]"/>
      <dgm:spPr/>
      <dgm:t>
        <a:bodyPr/>
        <a:lstStyle/>
        <a:p>
          <a:r>
            <a:rPr lang="en-US" dirty="0" smtClean="0"/>
            <a:t>To reduce the incidence by reducing the high risk factors</a:t>
          </a:r>
          <a:endParaRPr lang="en-US" dirty="0"/>
        </a:p>
      </dgm:t>
    </dgm:pt>
    <dgm:pt modelId="{183CF470-301E-4C8F-9D93-0CC8FF253208}" type="parTrans" cxnId="{309BBCC5-E090-4BE8-AA29-25FE6CBAC508}">
      <dgm:prSet/>
      <dgm:spPr/>
      <dgm:t>
        <a:bodyPr/>
        <a:lstStyle/>
        <a:p>
          <a:endParaRPr lang="en-US"/>
        </a:p>
      </dgm:t>
    </dgm:pt>
    <dgm:pt modelId="{BA4C296D-2FBA-4304-8B6A-B14D26838D64}" type="sibTrans" cxnId="{309BBCC5-E090-4BE8-AA29-25FE6CBAC508}">
      <dgm:prSet/>
      <dgm:spPr/>
      <dgm:t>
        <a:bodyPr/>
        <a:lstStyle/>
        <a:p>
          <a:endParaRPr lang="en-US"/>
        </a:p>
      </dgm:t>
    </dgm:pt>
    <dgm:pt modelId="{DC09BED5-8C57-4E44-944C-C6DC5F321477}">
      <dgm:prSet phldrT="[Text]"/>
      <dgm:spPr/>
      <dgm:t>
        <a:bodyPr/>
        <a:lstStyle/>
        <a:p>
          <a:r>
            <a:rPr lang="en-US" dirty="0" err="1" smtClean="0"/>
            <a:t>Eg</a:t>
          </a:r>
          <a:r>
            <a:rPr lang="en-US" dirty="0" smtClean="0"/>
            <a:t>: infection</a:t>
          </a:r>
          <a:endParaRPr lang="en-US" dirty="0"/>
        </a:p>
      </dgm:t>
    </dgm:pt>
    <dgm:pt modelId="{1E94EA05-EA69-4FA1-AC7B-46317DD243C2}" type="parTrans" cxnId="{726159DC-F710-4282-A5B0-ED02E8D5E12D}">
      <dgm:prSet/>
      <dgm:spPr/>
      <dgm:t>
        <a:bodyPr/>
        <a:lstStyle/>
        <a:p>
          <a:endParaRPr lang="en-US"/>
        </a:p>
      </dgm:t>
    </dgm:pt>
    <dgm:pt modelId="{79E90AD2-DA8F-4ED4-AB1B-EA1B63763E77}" type="sibTrans" cxnId="{726159DC-F710-4282-A5B0-ED02E8D5E12D}">
      <dgm:prSet/>
      <dgm:spPr/>
      <dgm:t>
        <a:bodyPr/>
        <a:lstStyle/>
        <a:p>
          <a:endParaRPr lang="en-US"/>
        </a:p>
      </dgm:t>
    </dgm:pt>
    <dgm:pt modelId="{557B7AB3-96BC-418F-AE46-D912399B857A}">
      <dgm:prSet phldrT="[Text]"/>
      <dgm:spPr/>
      <dgm:t>
        <a:bodyPr/>
        <a:lstStyle/>
        <a:p>
          <a:r>
            <a:rPr lang="en-US" dirty="0" smtClean="0"/>
            <a:t>Secondary care</a:t>
          </a:r>
          <a:endParaRPr lang="en-US" dirty="0"/>
        </a:p>
      </dgm:t>
    </dgm:pt>
    <dgm:pt modelId="{328A0E1C-8B35-4F5B-8DE4-ABD7F8406C0B}" type="parTrans" cxnId="{D4239AFB-5EB1-4356-8E30-C51BFB22966B}">
      <dgm:prSet/>
      <dgm:spPr/>
      <dgm:t>
        <a:bodyPr/>
        <a:lstStyle/>
        <a:p>
          <a:endParaRPr lang="en-US"/>
        </a:p>
      </dgm:t>
    </dgm:pt>
    <dgm:pt modelId="{F4735877-ED81-427D-A985-CDB0D1DFE641}" type="sibTrans" cxnId="{D4239AFB-5EB1-4356-8E30-C51BFB22966B}">
      <dgm:prSet/>
      <dgm:spPr/>
      <dgm:t>
        <a:bodyPr/>
        <a:lstStyle/>
        <a:p>
          <a:endParaRPr lang="en-US"/>
        </a:p>
      </dgm:t>
    </dgm:pt>
    <dgm:pt modelId="{DBFB39EB-AE6D-4A19-8FB2-568F5C8ACD94}">
      <dgm:prSet phldrT="[Text]"/>
      <dgm:spPr/>
      <dgm:t>
        <a:bodyPr/>
        <a:lstStyle/>
        <a:p>
          <a:r>
            <a:rPr lang="en-US" dirty="0" smtClean="0"/>
            <a:t>Screening test for early detection</a:t>
          </a:r>
          <a:endParaRPr lang="en-US" dirty="0"/>
        </a:p>
      </dgm:t>
    </dgm:pt>
    <dgm:pt modelId="{BE28B8E7-2B28-4003-A0AC-D1DABC868811}" type="parTrans" cxnId="{4C3B8439-2718-4462-847C-19C74ECE35A2}">
      <dgm:prSet/>
      <dgm:spPr/>
      <dgm:t>
        <a:bodyPr/>
        <a:lstStyle/>
        <a:p>
          <a:endParaRPr lang="en-US"/>
        </a:p>
      </dgm:t>
    </dgm:pt>
    <dgm:pt modelId="{7A9ACD7D-7825-4094-8D7E-86D061A49C40}" type="sibTrans" cxnId="{4C3B8439-2718-4462-847C-19C74ECE35A2}">
      <dgm:prSet/>
      <dgm:spPr/>
      <dgm:t>
        <a:bodyPr/>
        <a:lstStyle/>
        <a:p>
          <a:endParaRPr lang="en-US"/>
        </a:p>
      </dgm:t>
    </dgm:pt>
    <dgm:pt modelId="{8FA74438-97EC-49D4-B476-8B8B8568A401}">
      <dgm:prSet phldrT="[Text]"/>
      <dgm:spPr/>
      <dgm:t>
        <a:bodyPr/>
        <a:lstStyle/>
        <a:p>
          <a:r>
            <a:rPr lang="en-US" dirty="0" smtClean="0"/>
            <a:t>Prophylactic treatment</a:t>
          </a:r>
          <a:endParaRPr lang="en-US" dirty="0"/>
        </a:p>
      </dgm:t>
    </dgm:pt>
    <dgm:pt modelId="{6F6208D8-6C8E-41B8-8A29-87A4E27CED76}" type="parTrans" cxnId="{166D7FD3-2A08-4A67-97E9-68B55237A47D}">
      <dgm:prSet/>
      <dgm:spPr/>
      <dgm:t>
        <a:bodyPr/>
        <a:lstStyle/>
        <a:p>
          <a:endParaRPr lang="en-US"/>
        </a:p>
      </dgm:t>
    </dgm:pt>
    <dgm:pt modelId="{D8823C56-55C4-47F2-99A1-5028D5795997}" type="sibTrans" cxnId="{166D7FD3-2A08-4A67-97E9-68B55237A47D}">
      <dgm:prSet/>
      <dgm:spPr/>
      <dgm:t>
        <a:bodyPr/>
        <a:lstStyle/>
        <a:p>
          <a:endParaRPr lang="en-US"/>
        </a:p>
      </dgm:t>
    </dgm:pt>
    <dgm:pt modelId="{6E92FFC3-2D54-4710-B94B-11C647648B44}">
      <dgm:prSet phldrT="[Text]"/>
      <dgm:spPr/>
      <dgm:t>
        <a:bodyPr/>
        <a:lstStyle/>
        <a:p>
          <a:r>
            <a:rPr lang="en-US" dirty="0" smtClean="0"/>
            <a:t>Tertiary care </a:t>
          </a:r>
          <a:endParaRPr lang="en-US" dirty="0"/>
        </a:p>
      </dgm:t>
    </dgm:pt>
    <dgm:pt modelId="{057994C4-BF2E-4B97-8764-90E0A40C1C7E}" type="parTrans" cxnId="{F3113A27-CFD9-41DC-B3B3-4AE8601C5D50}">
      <dgm:prSet/>
      <dgm:spPr/>
      <dgm:t>
        <a:bodyPr/>
        <a:lstStyle/>
        <a:p>
          <a:endParaRPr lang="en-US"/>
        </a:p>
      </dgm:t>
    </dgm:pt>
    <dgm:pt modelId="{E544745C-3B81-4BF2-BB02-D08535D34D8D}" type="sibTrans" cxnId="{F3113A27-CFD9-41DC-B3B3-4AE8601C5D50}">
      <dgm:prSet/>
      <dgm:spPr/>
      <dgm:t>
        <a:bodyPr/>
        <a:lstStyle/>
        <a:p>
          <a:endParaRPr lang="en-US"/>
        </a:p>
      </dgm:t>
    </dgm:pt>
    <dgm:pt modelId="{D56AD13C-B0A9-4E5B-82E3-203D1EC5B5C2}">
      <dgm:prSet phldrT="[Text]"/>
      <dgm:spPr/>
      <dgm:t>
        <a:bodyPr/>
        <a:lstStyle/>
        <a:p>
          <a:r>
            <a:rPr lang="en-US" dirty="0" smtClean="0"/>
            <a:t>To reduce prenatal</a:t>
          </a:r>
          <a:endParaRPr lang="en-US" dirty="0"/>
        </a:p>
      </dgm:t>
    </dgm:pt>
    <dgm:pt modelId="{18F9EA1A-977F-4BC3-B4DA-F32D89DB8E07}" type="parTrans" cxnId="{0630AEE9-D4E4-4CB3-8905-0E4711910AD5}">
      <dgm:prSet/>
      <dgm:spPr/>
      <dgm:t>
        <a:bodyPr/>
        <a:lstStyle/>
        <a:p>
          <a:endParaRPr lang="en-US"/>
        </a:p>
      </dgm:t>
    </dgm:pt>
    <dgm:pt modelId="{5179DC00-A66B-4699-94A6-12D33F2C844D}" type="sibTrans" cxnId="{0630AEE9-D4E4-4CB3-8905-0E4711910AD5}">
      <dgm:prSet/>
      <dgm:spPr/>
      <dgm:t>
        <a:bodyPr/>
        <a:lstStyle/>
        <a:p>
          <a:endParaRPr lang="en-US"/>
        </a:p>
      </dgm:t>
    </dgm:pt>
    <dgm:pt modelId="{61836A67-1C89-4B87-ADBD-6C3E8BED25BD}">
      <dgm:prSet phldrT="[Text]"/>
      <dgm:spPr/>
      <dgm:t>
        <a:bodyPr/>
        <a:lstStyle/>
        <a:p>
          <a:r>
            <a:rPr lang="en-US" dirty="0" smtClean="0"/>
            <a:t>Mortality after the diagnosis</a:t>
          </a:r>
          <a:endParaRPr lang="en-US" dirty="0"/>
        </a:p>
      </dgm:t>
    </dgm:pt>
    <dgm:pt modelId="{35AF74E5-F125-471D-9250-15A023E993E3}" type="parTrans" cxnId="{4A608C8D-07BA-44E4-B797-2F843346AC11}">
      <dgm:prSet/>
      <dgm:spPr/>
      <dgm:t>
        <a:bodyPr/>
        <a:lstStyle/>
        <a:p>
          <a:endParaRPr lang="en-US"/>
        </a:p>
      </dgm:t>
    </dgm:pt>
    <dgm:pt modelId="{6FEA7CEA-AF35-48B8-BA0B-AED7951EBACC}" type="sibTrans" cxnId="{4A608C8D-07BA-44E4-B797-2F843346AC11}">
      <dgm:prSet/>
      <dgm:spPr/>
      <dgm:t>
        <a:bodyPr/>
        <a:lstStyle/>
        <a:p>
          <a:endParaRPr lang="en-US"/>
        </a:p>
      </dgm:t>
    </dgm:pt>
    <dgm:pt modelId="{E3F03C8A-0923-4995-BAF7-B45894B0CD42}">
      <dgm:prSet phldrT="[Text]"/>
      <dgm:spPr/>
      <dgm:t>
        <a:bodyPr/>
        <a:lstStyle/>
        <a:p>
          <a:r>
            <a:rPr lang="en-US" dirty="0" smtClean="0"/>
            <a:t>Morbidity</a:t>
          </a:r>
          <a:endParaRPr lang="en-US" dirty="0"/>
        </a:p>
      </dgm:t>
    </dgm:pt>
    <dgm:pt modelId="{E24E9FB9-8ED3-4F32-B742-80938340607D}" type="parTrans" cxnId="{6011850B-D179-40F3-9C8E-90561D588E51}">
      <dgm:prSet/>
      <dgm:spPr/>
    </dgm:pt>
    <dgm:pt modelId="{D89B130A-AFA2-4F5A-B81C-3B6130B9F23E}" type="sibTrans" cxnId="{6011850B-D179-40F3-9C8E-90561D588E51}">
      <dgm:prSet/>
      <dgm:spPr/>
    </dgm:pt>
    <dgm:pt modelId="{D6660ADE-8A54-4F1E-82A0-093DA3438C42}" type="pres">
      <dgm:prSet presAssocID="{39188873-E147-400D-B305-2962EDC0D351}" presName="Name0" presStyleCnt="0">
        <dgm:presLayoutVars>
          <dgm:dir/>
          <dgm:resizeHandles val="exact"/>
        </dgm:presLayoutVars>
      </dgm:prSet>
      <dgm:spPr/>
      <dgm:t>
        <a:bodyPr/>
        <a:lstStyle/>
        <a:p>
          <a:endParaRPr lang="en-US"/>
        </a:p>
      </dgm:t>
    </dgm:pt>
    <dgm:pt modelId="{87AD3062-CB5B-4127-A41A-69165B41D22C}" type="pres">
      <dgm:prSet presAssocID="{E8B2E6E1-5387-4883-8981-A8383EE27D8E}" presName="node" presStyleLbl="node1" presStyleIdx="0" presStyleCnt="3">
        <dgm:presLayoutVars>
          <dgm:bulletEnabled val="1"/>
        </dgm:presLayoutVars>
      </dgm:prSet>
      <dgm:spPr/>
      <dgm:t>
        <a:bodyPr/>
        <a:lstStyle/>
        <a:p>
          <a:endParaRPr lang="en-US"/>
        </a:p>
      </dgm:t>
    </dgm:pt>
    <dgm:pt modelId="{141646EA-2BFB-4ED0-9A97-FD8E46FAE153}" type="pres">
      <dgm:prSet presAssocID="{1854A121-A09C-4F20-82A0-BA8D26B404FA}" presName="sibTrans" presStyleCnt="0"/>
      <dgm:spPr/>
    </dgm:pt>
    <dgm:pt modelId="{C0F8A614-E5CD-4040-809E-786F9E896FC2}" type="pres">
      <dgm:prSet presAssocID="{557B7AB3-96BC-418F-AE46-D912399B857A}" presName="node" presStyleLbl="node1" presStyleIdx="1" presStyleCnt="3">
        <dgm:presLayoutVars>
          <dgm:bulletEnabled val="1"/>
        </dgm:presLayoutVars>
      </dgm:prSet>
      <dgm:spPr/>
      <dgm:t>
        <a:bodyPr/>
        <a:lstStyle/>
        <a:p>
          <a:endParaRPr lang="en-US"/>
        </a:p>
      </dgm:t>
    </dgm:pt>
    <dgm:pt modelId="{1334CBA0-32B1-46FA-958A-883F0E3F9D15}" type="pres">
      <dgm:prSet presAssocID="{F4735877-ED81-427D-A985-CDB0D1DFE641}" presName="sibTrans" presStyleCnt="0"/>
      <dgm:spPr/>
    </dgm:pt>
    <dgm:pt modelId="{B1912017-6B31-445D-AC55-146A4FE1F60A}" type="pres">
      <dgm:prSet presAssocID="{6E92FFC3-2D54-4710-B94B-11C647648B44}" presName="node" presStyleLbl="node1" presStyleIdx="2" presStyleCnt="3">
        <dgm:presLayoutVars>
          <dgm:bulletEnabled val="1"/>
        </dgm:presLayoutVars>
      </dgm:prSet>
      <dgm:spPr/>
      <dgm:t>
        <a:bodyPr/>
        <a:lstStyle/>
        <a:p>
          <a:endParaRPr lang="en-US"/>
        </a:p>
      </dgm:t>
    </dgm:pt>
  </dgm:ptLst>
  <dgm:cxnLst>
    <dgm:cxn modelId="{297D6C02-4B5E-4403-8215-B187BFA49062}" type="presOf" srcId="{61836A67-1C89-4B87-ADBD-6C3E8BED25BD}" destId="{B1912017-6B31-445D-AC55-146A4FE1F60A}" srcOrd="0" destOrd="3" presId="urn:microsoft.com/office/officeart/2005/8/layout/hList6"/>
    <dgm:cxn modelId="{166D7FD3-2A08-4A67-97E9-68B55237A47D}" srcId="{557B7AB3-96BC-418F-AE46-D912399B857A}" destId="{8FA74438-97EC-49D4-B476-8B8B8568A401}" srcOrd="1" destOrd="0" parTransId="{6F6208D8-6C8E-41B8-8A29-87A4E27CED76}" sibTransId="{D8823C56-55C4-47F2-99A1-5028D5795997}"/>
    <dgm:cxn modelId="{C45D5BB1-A6E1-483D-B2D1-E52837AE32A4}" type="presOf" srcId="{DBFB39EB-AE6D-4A19-8FB2-568F5C8ACD94}" destId="{C0F8A614-E5CD-4040-809E-786F9E896FC2}" srcOrd="0" destOrd="1" presId="urn:microsoft.com/office/officeart/2005/8/layout/hList6"/>
    <dgm:cxn modelId="{705F34F0-A0BB-4971-9B47-EB860676DB69}" type="presOf" srcId="{E8B2E6E1-5387-4883-8981-A8383EE27D8E}" destId="{87AD3062-CB5B-4127-A41A-69165B41D22C}" srcOrd="0" destOrd="0" presId="urn:microsoft.com/office/officeart/2005/8/layout/hList6"/>
    <dgm:cxn modelId="{309BBCC5-E090-4BE8-AA29-25FE6CBAC508}" srcId="{E8B2E6E1-5387-4883-8981-A8383EE27D8E}" destId="{FB4F0353-7F26-4F87-A19C-9724BE5D9EE1}" srcOrd="0" destOrd="0" parTransId="{183CF470-301E-4C8F-9D93-0CC8FF253208}" sibTransId="{BA4C296D-2FBA-4304-8B6A-B14D26838D64}"/>
    <dgm:cxn modelId="{DA20B898-ECD9-4184-BBEB-F64CB171DDB7}" type="presOf" srcId="{557B7AB3-96BC-418F-AE46-D912399B857A}" destId="{C0F8A614-E5CD-4040-809E-786F9E896FC2}" srcOrd="0" destOrd="0" presId="urn:microsoft.com/office/officeart/2005/8/layout/hList6"/>
    <dgm:cxn modelId="{D4239AFB-5EB1-4356-8E30-C51BFB22966B}" srcId="{39188873-E147-400D-B305-2962EDC0D351}" destId="{557B7AB3-96BC-418F-AE46-D912399B857A}" srcOrd="1" destOrd="0" parTransId="{328A0E1C-8B35-4F5B-8DE4-ABD7F8406C0B}" sibTransId="{F4735877-ED81-427D-A985-CDB0D1DFE641}"/>
    <dgm:cxn modelId="{4C3B8439-2718-4462-847C-19C74ECE35A2}" srcId="{557B7AB3-96BC-418F-AE46-D912399B857A}" destId="{DBFB39EB-AE6D-4A19-8FB2-568F5C8ACD94}" srcOrd="0" destOrd="0" parTransId="{BE28B8E7-2B28-4003-A0AC-D1DABC868811}" sibTransId="{7A9ACD7D-7825-4094-8D7E-86D061A49C40}"/>
    <dgm:cxn modelId="{F3113A27-CFD9-41DC-B3B3-4AE8601C5D50}" srcId="{39188873-E147-400D-B305-2962EDC0D351}" destId="{6E92FFC3-2D54-4710-B94B-11C647648B44}" srcOrd="2" destOrd="0" parTransId="{057994C4-BF2E-4B97-8764-90E0A40C1C7E}" sibTransId="{E544745C-3B81-4BF2-BB02-D08535D34D8D}"/>
    <dgm:cxn modelId="{0630AEE9-D4E4-4CB3-8905-0E4711910AD5}" srcId="{6E92FFC3-2D54-4710-B94B-11C647648B44}" destId="{D56AD13C-B0A9-4E5B-82E3-203D1EC5B5C2}" srcOrd="0" destOrd="0" parTransId="{18F9EA1A-977F-4BC3-B4DA-F32D89DB8E07}" sibTransId="{5179DC00-A66B-4699-94A6-12D33F2C844D}"/>
    <dgm:cxn modelId="{97FF16DA-7240-4C86-A5AD-8E9B4643E708}" type="presOf" srcId="{E3F03C8A-0923-4995-BAF7-B45894B0CD42}" destId="{B1912017-6B31-445D-AC55-146A4FE1F60A}" srcOrd="0" destOrd="2" presId="urn:microsoft.com/office/officeart/2005/8/layout/hList6"/>
    <dgm:cxn modelId="{D35D60A2-D52E-42E9-ACD6-DB30701C8E40}" type="presOf" srcId="{DC09BED5-8C57-4E44-944C-C6DC5F321477}" destId="{87AD3062-CB5B-4127-A41A-69165B41D22C}" srcOrd="0" destOrd="2" presId="urn:microsoft.com/office/officeart/2005/8/layout/hList6"/>
    <dgm:cxn modelId="{F91EE450-0D26-4FFA-8CA8-8BAE80A50763}" type="presOf" srcId="{6E92FFC3-2D54-4710-B94B-11C647648B44}" destId="{B1912017-6B31-445D-AC55-146A4FE1F60A}" srcOrd="0" destOrd="0" presId="urn:microsoft.com/office/officeart/2005/8/layout/hList6"/>
    <dgm:cxn modelId="{6011850B-D179-40F3-9C8E-90561D588E51}" srcId="{6E92FFC3-2D54-4710-B94B-11C647648B44}" destId="{E3F03C8A-0923-4995-BAF7-B45894B0CD42}" srcOrd="1" destOrd="0" parTransId="{E24E9FB9-8ED3-4F32-B742-80938340607D}" sibTransId="{D89B130A-AFA2-4F5A-B81C-3B6130B9F23E}"/>
    <dgm:cxn modelId="{726159DC-F710-4282-A5B0-ED02E8D5E12D}" srcId="{E8B2E6E1-5387-4883-8981-A8383EE27D8E}" destId="{DC09BED5-8C57-4E44-944C-C6DC5F321477}" srcOrd="1" destOrd="0" parTransId="{1E94EA05-EA69-4FA1-AC7B-46317DD243C2}" sibTransId="{79E90AD2-DA8F-4ED4-AB1B-EA1B63763E77}"/>
    <dgm:cxn modelId="{4874EB3A-B887-4168-9FB2-6CCFEA1B016A}" type="presOf" srcId="{D56AD13C-B0A9-4E5B-82E3-203D1EC5B5C2}" destId="{B1912017-6B31-445D-AC55-146A4FE1F60A}" srcOrd="0" destOrd="1" presId="urn:microsoft.com/office/officeart/2005/8/layout/hList6"/>
    <dgm:cxn modelId="{BF400419-D258-45E1-958A-7AC0160A8B30}" type="presOf" srcId="{FB4F0353-7F26-4F87-A19C-9724BE5D9EE1}" destId="{87AD3062-CB5B-4127-A41A-69165B41D22C}" srcOrd="0" destOrd="1" presId="urn:microsoft.com/office/officeart/2005/8/layout/hList6"/>
    <dgm:cxn modelId="{418770EF-17B8-4A50-B387-DB4F15923AF3}" type="presOf" srcId="{39188873-E147-400D-B305-2962EDC0D351}" destId="{D6660ADE-8A54-4F1E-82A0-093DA3438C42}" srcOrd="0" destOrd="0" presId="urn:microsoft.com/office/officeart/2005/8/layout/hList6"/>
    <dgm:cxn modelId="{5E7B6444-6F18-4C48-88F0-D1E7B40AAE77}" srcId="{39188873-E147-400D-B305-2962EDC0D351}" destId="{E8B2E6E1-5387-4883-8981-A8383EE27D8E}" srcOrd="0" destOrd="0" parTransId="{74FE94C6-F15B-45DB-8E51-AA02D3A75DD3}" sibTransId="{1854A121-A09C-4F20-82A0-BA8D26B404FA}"/>
    <dgm:cxn modelId="{F3E4728B-B964-4C93-8254-992A43AE0552}" type="presOf" srcId="{8FA74438-97EC-49D4-B476-8B8B8568A401}" destId="{C0F8A614-E5CD-4040-809E-786F9E896FC2}" srcOrd="0" destOrd="2" presId="urn:microsoft.com/office/officeart/2005/8/layout/hList6"/>
    <dgm:cxn modelId="{4A608C8D-07BA-44E4-B797-2F843346AC11}" srcId="{6E92FFC3-2D54-4710-B94B-11C647648B44}" destId="{61836A67-1C89-4B87-ADBD-6C3E8BED25BD}" srcOrd="2" destOrd="0" parTransId="{35AF74E5-F125-471D-9250-15A023E993E3}" sibTransId="{6FEA7CEA-AF35-48B8-BA0B-AED7951EBACC}"/>
    <dgm:cxn modelId="{B67E845F-F453-4322-8777-79F64E382FFF}" type="presParOf" srcId="{D6660ADE-8A54-4F1E-82A0-093DA3438C42}" destId="{87AD3062-CB5B-4127-A41A-69165B41D22C}" srcOrd="0" destOrd="0" presId="urn:microsoft.com/office/officeart/2005/8/layout/hList6"/>
    <dgm:cxn modelId="{63996B7D-E378-4ED5-95B6-9600CA5750F9}" type="presParOf" srcId="{D6660ADE-8A54-4F1E-82A0-093DA3438C42}" destId="{141646EA-2BFB-4ED0-9A97-FD8E46FAE153}" srcOrd="1" destOrd="0" presId="urn:microsoft.com/office/officeart/2005/8/layout/hList6"/>
    <dgm:cxn modelId="{09C510A5-9A0C-4A6B-B5F8-297FD1A8F0B0}" type="presParOf" srcId="{D6660ADE-8A54-4F1E-82A0-093DA3438C42}" destId="{C0F8A614-E5CD-4040-809E-786F9E896FC2}" srcOrd="2" destOrd="0" presId="urn:microsoft.com/office/officeart/2005/8/layout/hList6"/>
    <dgm:cxn modelId="{B4B77A75-77F9-44C3-9867-C01513415760}" type="presParOf" srcId="{D6660ADE-8A54-4F1E-82A0-093DA3438C42}" destId="{1334CBA0-32B1-46FA-958A-883F0E3F9D15}" srcOrd="3" destOrd="0" presId="urn:microsoft.com/office/officeart/2005/8/layout/hList6"/>
    <dgm:cxn modelId="{2C663DA4-17A6-4F70-8651-8988C3E3027A}" type="presParOf" srcId="{D6660ADE-8A54-4F1E-82A0-093DA3438C42}" destId="{B1912017-6B31-445D-AC55-146A4FE1F60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AFB22-66AF-4A4B-B80C-EA6C884ACDB3}">
      <dsp:nvSpPr>
        <dsp:cNvPr id="0" name=""/>
        <dsp:cNvSpPr/>
      </dsp:nvSpPr>
      <dsp:spPr>
        <a:xfrm>
          <a:off x="2883971" y="0"/>
          <a:ext cx="4525962" cy="452596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5D6029-2113-40DD-888D-E004EBB9A006}">
      <dsp:nvSpPr>
        <dsp:cNvPr id="0" name=""/>
        <dsp:cNvSpPr/>
      </dsp:nvSpPr>
      <dsp:spPr>
        <a:xfrm>
          <a:off x="5146952" y="455357"/>
          <a:ext cx="2941875" cy="1049725"/>
        </a:xfrm>
        <a:prstGeom prst="round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Times New Roman" pitchFamily="18" charset="0"/>
              <a:cs typeface="Times New Roman" pitchFamily="18" charset="0"/>
            </a:rPr>
            <a:t>Primary care is aimed to reduce the incidence of preterm </a:t>
          </a:r>
          <a:r>
            <a:rPr lang="en-GB" sz="1800" kern="1200" dirty="0" err="1" smtClean="0">
              <a:latin typeface="Times New Roman" pitchFamily="18" charset="0"/>
              <a:cs typeface="Times New Roman" pitchFamily="18" charset="0"/>
            </a:rPr>
            <a:t>labor</a:t>
          </a:r>
          <a:r>
            <a:rPr lang="en-GB" sz="1800" kern="1200" dirty="0" smtClean="0">
              <a:latin typeface="Times New Roman" pitchFamily="18" charset="0"/>
              <a:cs typeface="Times New Roman" pitchFamily="18" charset="0"/>
            </a:rPr>
            <a:t> by reducing the high-risk factors</a:t>
          </a:r>
          <a:endParaRPr lang="en-GB" sz="1800" kern="1200" dirty="0">
            <a:latin typeface="Times New Roman" pitchFamily="18" charset="0"/>
            <a:cs typeface="Times New Roman" pitchFamily="18" charset="0"/>
          </a:endParaRPr>
        </a:p>
      </dsp:txBody>
      <dsp:txXfrm>
        <a:off x="5198195" y="506600"/>
        <a:ext cx="2839389" cy="947239"/>
      </dsp:txXfrm>
    </dsp:sp>
    <dsp:sp modelId="{01D0FB13-BBC4-485A-AF88-0444E5696F07}">
      <dsp:nvSpPr>
        <dsp:cNvPr id="0" name=""/>
        <dsp:cNvSpPr/>
      </dsp:nvSpPr>
      <dsp:spPr>
        <a:xfrm>
          <a:off x="5146952" y="1640110"/>
          <a:ext cx="2941875" cy="1080219"/>
        </a:xfrm>
        <a:prstGeom prst="roundRect">
          <a:avLst/>
        </a:prstGeom>
        <a:solidFill>
          <a:srgbClr val="FFFF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smtClean="0">
              <a:latin typeface="Times New Roman" pitchFamily="18" charset="0"/>
              <a:cs typeface="Times New Roman" pitchFamily="18" charset="0"/>
            </a:rPr>
            <a:t>Secondary care includes screening tests for early detection and prophylactic treatment </a:t>
          </a:r>
          <a:endParaRPr lang="en-GB" sz="16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en-GB" sz="1000" kern="1200" dirty="0">
            <a:latin typeface="Times New Roman" pitchFamily="18" charset="0"/>
            <a:cs typeface="Times New Roman" pitchFamily="18" charset="0"/>
          </a:endParaRPr>
        </a:p>
      </dsp:txBody>
      <dsp:txXfrm>
        <a:off x="5199684" y="1692842"/>
        <a:ext cx="2836411" cy="974755"/>
      </dsp:txXfrm>
    </dsp:sp>
    <dsp:sp modelId="{BB6F2605-6E67-4A3A-9480-F42B2A156A50}">
      <dsp:nvSpPr>
        <dsp:cNvPr id="0" name=""/>
        <dsp:cNvSpPr/>
      </dsp:nvSpPr>
      <dsp:spPr>
        <a:xfrm>
          <a:off x="5146952" y="2855357"/>
          <a:ext cx="2941875" cy="108021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Times New Roman" pitchFamily="18" charset="0"/>
              <a:cs typeface="Times New Roman" pitchFamily="18" charset="0"/>
            </a:rPr>
            <a:t>Tertiary care is aimed to reduce the </a:t>
          </a:r>
          <a:r>
            <a:rPr lang="en-GB" sz="2000" kern="1200" dirty="0" err="1" smtClean="0">
              <a:latin typeface="Times New Roman" pitchFamily="18" charset="0"/>
              <a:cs typeface="Times New Roman" pitchFamily="18" charset="0"/>
            </a:rPr>
            <a:t>perinatal</a:t>
          </a:r>
          <a:r>
            <a:rPr lang="en-GB" sz="2000" kern="1200" dirty="0" smtClean="0">
              <a:latin typeface="Times New Roman" pitchFamily="18" charset="0"/>
              <a:cs typeface="Times New Roman" pitchFamily="18" charset="0"/>
            </a:rPr>
            <a:t> morbidity and mortality after the diagnosis </a:t>
          </a:r>
          <a:endParaRPr lang="en-GB" sz="2000" kern="1200" dirty="0">
            <a:latin typeface="Times New Roman" pitchFamily="18" charset="0"/>
            <a:cs typeface="Times New Roman" pitchFamily="18" charset="0"/>
          </a:endParaRPr>
        </a:p>
      </dsp:txBody>
      <dsp:txXfrm>
        <a:off x="5199684" y="2908089"/>
        <a:ext cx="2836411" cy="974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D3062-CB5B-4127-A41A-69165B41D22C}">
      <dsp:nvSpPr>
        <dsp:cNvPr id="0" name=""/>
        <dsp:cNvSpPr/>
      </dsp:nvSpPr>
      <dsp:spPr>
        <a:xfrm rot="16200000">
          <a:off x="-543371" y="544710"/>
          <a:ext cx="4572000" cy="348257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4067" bIns="0" numCol="1" spcCol="1270" anchor="t" anchorCtr="0">
          <a:noAutofit/>
        </a:bodyPr>
        <a:lstStyle/>
        <a:p>
          <a:pPr lvl="0" algn="l" defTabSz="1200150">
            <a:lnSpc>
              <a:spcPct val="90000"/>
            </a:lnSpc>
            <a:spcBef>
              <a:spcPct val="0"/>
            </a:spcBef>
            <a:spcAft>
              <a:spcPct val="35000"/>
            </a:spcAft>
          </a:pPr>
          <a:r>
            <a:rPr lang="en-US" sz="2700" kern="1200" dirty="0" smtClean="0"/>
            <a:t>Primary care</a:t>
          </a:r>
          <a:endParaRPr lang="en-US" sz="2700" kern="1200" dirty="0"/>
        </a:p>
        <a:p>
          <a:pPr marL="228600" lvl="1" indent="-228600" algn="l" defTabSz="933450">
            <a:lnSpc>
              <a:spcPct val="90000"/>
            </a:lnSpc>
            <a:spcBef>
              <a:spcPct val="0"/>
            </a:spcBef>
            <a:spcAft>
              <a:spcPct val="15000"/>
            </a:spcAft>
            <a:buChar char="••"/>
          </a:pPr>
          <a:r>
            <a:rPr lang="en-US" sz="2100" kern="1200" dirty="0" smtClean="0"/>
            <a:t>To reduce the incidence by reducing the high risk factors</a:t>
          </a:r>
          <a:endParaRPr lang="en-US" sz="2100" kern="1200" dirty="0"/>
        </a:p>
        <a:p>
          <a:pPr marL="228600" lvl="1" indent="-228600" algn="l" defTabSz="933450">
            <a:lnSpc>
              <a:spcPct val="90000"/>
            </a:lnSpc>
            <a:spcBef>
              <a:spcPct val="0"/>
            </a:spcBef>
            <a:spcAft>
              <a:spcPct val="15000"/>
            </a:spcAft>
            <a:buChar char="••"/>
          </a:pPr>
          <a:r>
            <a:rPr lang="en-US" sz="2100" kern="1200" dirty="0" err="1" smtClean="0"/>
            <a:t>Eg</a:t>
          </a:r>
          <a:r>
            <a:rPr lang="en-US" sz="2100" kern="1200" dirty="0" smtClean="0"/>
            <a:t>: infection</a:t>
          </a:r>
          <a:endParaRPr lang="en-US" sz="2100" kern="1200" dirty="0"/>
        </a:p>
      </dsp:txBody>
      <dsp:txXfrm rot="5400000">
        <a:off x="1340" y="914399"/>
        <a:ext cx="3482578" cy="2743200"/>
      </dsp:txXfrm>
    </dsp:sp>
    <dsp:sp modelId="{C0F8A614-E5CD-4040-809E-786F9E896FC2}">
      <dsp:nvSpPr>
        <dsp:cNvPr id="0" name=""/>
        <dsp:cNvSpPr/>
      </dsp:nvSpPr>
      <dsp:spPr>
        <a:xfrm rot="16200000">
          <a:off x="3200400" y="544710"/>
          <a:ext cx="4572000" cy="3482578"/>
        </a:xfrm>
        <a:prstGeom prst="flowChartManualOperation">
          <a:avLst/>
        </a:prstGeom>
        <a:solidFill>
          <a:schemeClr val="accent5">
            <a:hueOff val="-37645"/>
            <a:satOff val="0"/>
            <a:lumOff val="4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4067" bIns="0" numCol="1" spcCol="1270" anchor="t" anchorCtr="0">
          <a:noAutofit/>
        </a:bodyPr>
        <a:lstStyle/>
        <a:p>
          <a:pPr lvl="0" algn="l" defTabSz="1200150">
            <a:lnSpc>
              <a:spcPct val="90000"/>
            </a:lnSpc>
            <a:spcBef>
              <a:spcPct val="0"/>
            </a:spcBef>
            <a:spcAft>
              <a:spcPct val="35000"/>
            </a:spcAft>
          </a:pPr>
          <a:r>
            <a:rPr lang="en-US" sz="2700" kern="1200" dirty="0" smtClean="0"/>
            <a:t>Secondary care</a:t>
          </a:r>
          <a:endParaRPr lang="en-US" sz="2700" kern="1200" dirty="0"/>
        </a:p>
        <a:p>
          <a:pPr marL="228600" lvl="1" indent="-228600" algn="l" defTabSz="933450">
            <a:lnSpc>
              <a:spcPct val="90000"/>
            </a:lnSpc>
            <a:spcBef>
              <a:spcPct val="0"/>
            </a:spcBef>
            <a:spcAft>
              <a:spcPct val="15000"/>
            </a:spcAft>
            <a:buChar char="••"/>
          </a:pPr>
          <a:r>
            <a:rPr lang="en-US" sz="2100" kern="1200" dirty="0" smtClean="0"/>
            <a:t>Screening test for early detection</a:t>
          </a:r>
          <a:endParaRPr lang="en-US" sz="2100" kern="1200" dirty="0"/>
        </a:p>
        <a:p>
          <a:pPr marL="228600" lvl="1" indent="-228600" algn="l" defTabSz="933450">
            <a:lnSpc>
              <a:spcPct val="90000"/>
            </a:lnSpc>
            <a:spcBef>
              <a:spcPct val="0"/>
            </a:spcBef>
            <a:spcAft>
              <a:spcPct val="15000"/>
            </a:spcAft>
            <a:buChar char="••"/>
          </a:pPr>
          <a:r>
            <a:rPr lang="en-US" sz="2100" kern="1200" dirty="0" smtClean="0"/>
            <a:t>Prophylactic treatment</a:t>
          </a:r>
          <a:endParaRPr lang="en-US" sz="2100" kern="1200" dirty="0"/>
        </a:p>
      </dsp:txBody>
      <dsp:txXfrm rot="5400000">
        <a:off x="3745111" y="914399"/>
        <a:ext cx="3482578" cy="2743200"/>
      </dsp:txXfrm>
    </dsp:sp>
    <dsp:sp modelId="{B1912017-6B31-445D-AC55-146A4FE1F60A}">
      <dsp:nvSpPr>
        <dsp:cNvPr id="0" name=""/>
        <dsp:cNvSpPr/>
      </dsp:nvSpPr>
      <dsp:spPr>
        <a:xfrm rot="16200000">
          <a:off x="6944171" y="544710"/>
          <a:ext cx="4572000" cy="3482578"/>
        </a:xfrm>
        <a:prstGeom prst="flowChartManualOperation">
          <a:avLst/>
        </a:prstGeom>
        <a:solidFill>
          <a:schemeClr val="accent5">
            <a:hueOff val="-75289"/>
            <a:satOff val="0"/>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4067" bIns="0" numCol="1" spcCol="1270" anchor="t" anchorCtr="0">
          <a:noAutofit/>
        </a:bodyPr>
        <a:lstStyle/>
        <a:p>
          <a:pPr lvl="0" algn="l" defTabSz="1200150">
            <a:lnSpc>
              <a:spcPct val="90000"/>
            </a:lnSpc>
            <a:spcBef>
              <a:spcPct val="0"/>
            </a:spcBef>
            <a:spcAft>
              <a:spcPct val="35000"/>
            </a:spcAft>
          </a:pPr>
          <a:r>
            <a:rPr lang="en-US" sz="2700" kern="1200" dirty="0" smtClean="0"/>
            <a:t>Tertiary care </a:t>
          </a:r>
          <a:endParaRPr lang="en-US" sz="2700" kern="1200" dirty="0"/>
        </a:p>
        <a:p>
          <a:pPr marL="228600" lvl="1" indent="-228600" algn="l" defTabSz="933450">
            <a:lnSpc>
              <a:spcPct val="90000"/>
            </a:lnSpc>
            <a:spcBef>
              <a:spcPct val="0"/>
            </a:spcBef>
            <a:spcAft>
              <a:spcPct val="15000"/>
            </a:spcAft>
            <a:buChar char="••"/>
          </a:pPr>
          <a:r>
            <a:rPr lang="en-US" sz="2100" kern="1200" dirty="0" smtClean="0"/>
            <a:t>To reduce prenatal</a:t>
          </a:r>
          <a:endParaRPr lang="en-US" sz="2100" kern="1200" dirty="0"/>
        </a:p>
        <a:p>
          <a:pPr marL="228600" lvl="1" indent="-228600" algn="l" defTabSz="933450">
            <a:lnSpc>
              <a:spcPct val="90000"/>
            </a:lnSpc>
            <a:spcBef>
              <a:spcPct val="0"/>
            </a:spcBef>
            <a:spcAft>
              <a:spcPct val="15000"/>
            </a:spcAft>
            <a:buChar char="••"/>
          </a:pPr>
          <a:r>
            <a:rPr lang="en-US" sz="2100" kern="1200" dirty="0" smtClean="0"/>
            <a:t>Morbidity</a:t>
          </a:r>
          <a:endParaRPr lang="en-US" sz="2100" kern="1200" dirty="0"/>
        </a:p>
        <a:p>
          <a:pPr marL="228600" lvl="1" indent="-228600" algn="l" defTabSz="933450">
            <a:lnSpc>
              <a:spcPct val="90000"/>
            </a:lnSpc>
            <a:spcBef>
              <a:spcPct val="0"/>
            </a:spcBef>
            <a:spcAft>
              <a:spcPct val="15000"/>
            </a:spcAft>
            <a:buChar char="••"/>
          </a:pPr>
          <a:r>
            <a:rPr lang="en-US" sz="2100" kern="1200" dirty="0" smtClean="0"/>
            <a:t>Mortality after the diagnosis</a:t>
          </a:r>
          <a:endParaRPr lang="en-US" sz="2100" kern="1200" dirty="0"/>
        </a:p>
      </dsp:txBody>
      <dsp:txXfrm rot="5400000">
        <a:off x="7488882" y="914399"/>
        <a:ext cx="3482578" cy="27432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5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652"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2021/1/6</a:t>
            </a:fld>
            <a:endParaRPr lang="zh-CN" altLang="en-US"/>
          </a:p>
        </p:txBody>
      </p:sp>
      <p:sp>
        <p:nvSpPr>
          <p:cNvPr id="1048653"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654"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798792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45"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646"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8BF84-A35A-45E8-9E20-4532E26FBB7F}" type="datetimeFigureOut">
              <a:rPr lang="zh-CN" altLang="en-US" smtClean="0"/>
              <a:pPr/>
              <a:t>2021/1/6</a:t>
            </a:fld>
            <a:endParaRPr lang="zh-CN" altLang="en-US"/>
          </a:p>
        </p:txBody>
      </p:sp>
      <p:sp>
        <p:nvSpPr>
          <p:cNvPr id="1048647"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648"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z="1200" smtClean="0">
                <a:sym typeface="+mn-ea"/>
              </a:rPr>
              <a:t>Click to edit Master text style</a:t>
            </a:r>
            <a:endParaRPr lang="zh-CN" altLang="en-US" sz="1200" smtClean="0"/>
          </a:p>
          <a:p>
            <a:pPr lvl="1"/>
            <a:r>
              <a:rPr lang="zh-CN" altLang="en-US" sz="1200" smtClean="0">
                <a:sym typeface="+mn-ea"/>
              </a:rPr>
              <a:t>Second level</a:t>
            </a:r>
            <a:endParaRPr lang="zh-CN" altLang="en-US" sz="1200" smtClean="0"/>
          </a:p>
          <a:p>
            <a:pPr lvl="2"/>
            <a:r>
              <a:rPr lang="zh-CN" altLang="en-US" sz="1200" smtClean="0">
                <a:sym typeface="+mn-ea"/>
              </a:rPr>
              <a:t>Third level</a:t>
            </a:r>
            <a:endParaRPr lang="zh-CN" altLang="en-US" sz="1200" smtClean="0"/>
          </a:p>
          <a:p>
            <a:pPr lvl="3"/>
            <a:r>
              <a:rPr lang="zh-CN" altLang="en-US" sz="1200" smtClean="0">
                <a:sym typeface="+mn-ea"/>
              </a:rPr>
              <a:t>Fourth level</a:t>
            </a:r>
            <a:endParaRPr lang="zh-CN" altLang="en-US" sz="1200" smtClean="0"/>
          </a:p>
          <a:p>
            <a:pPr lvl="4"/>
            <a:r>
              <a:rPr lang="zh-CN" altLang="en-US" sz="1200" smtClean="0">
                <a:sym typeface="+mn-ea"/>
              </a:rPr>
              <a:t>Fifth level</a:t>
            </a:r>
            <a:endParaRPr lang="zh-CN" altLang="en-US"/>
          </a:p>
        </p:txBody>
      </p:sp>
      <p:sp>
        <p:nvSpPr>
          <p:cNvPr id="1048649"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650"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4D865-4D01-4FB4-B0E2-04B9A75A2A3B}" type="slidenum">
              <a:rPr lang="zh-CN" altLang="en-US" smtClean="0"/>
              <a:pPr/>
              <a:t>‹#›</a:t>
            </a:fld>
            <a:endParaRPr lang="zh-CN" altLang="en-US"/>
          </a:p>
        </p:txBody>
      </p:sp>
    </p:spTree>
    <p:extLst>
      <p:ext uri="{BB962C8B-B14F-4D97-AF65-F5344CB8AC3E}">
        <p14:creationId xmlns:p14="http://schemas.microsoft.com/office/powerpoint/2010/main" val="196185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9e78a7db27ca89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49e78a7db27ca894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1" name="日期占位符 2"/>
          <p:cNvSpPr>
            <a:spLocks noGrp="1"/>
          </p:cNvSpPr>
          <p:nvPr>
            <p:ph type="dt" sz="half" idx="10"/>
          </p:nvPr>
        </p:nvSpPr>
        <p:spPr/>
        <p:txBody>
          <a:bodyPr/>
          <a:lstStyle/>
          <a:p>
            <a:fld id="{12711BBB-1695-42D8-9491-D28DC7CFDEA6}" type="datetimeFigureOut">
              <a:rPr lang="zh-CN" altLang="en-US" smtClean="0"/>
              <a:pPr/>
              <a:t>2021/1/6</a:t>
            </a:fld>
            <a:endParaRPr lang="zh-CN" altLang="en-US"/>
          </a:p>
        </p:txBody>
      </p:sp>
      <p:sp>
        <p:nvSpPr>
          <p:cNvPr id="1048582" name="页脚占位符 3"/>
          <p:cNvSpPr>
            <a:spLocks noGrp="1"/>
          </p:cNvSpPr>
          <p:nvPr>
            <p:ph type="ftr" sz="quarter" idx="11"/>
          </p:nvPr>
        </p:nvSpPr>
        <p:spPr/>
        <p:txBody>
          <a:bodyPr/>
          <a:lstStyle/>
          <a:p>
            <a:endParaRPr lang="zh-CN" altLang="en-US"/>
          </a:p>
        </p:txBody>
      </p:sp>
      <p:sp>
        <p:nvSpPr>
          <p:cNvPr id="1048583" name="灯片编号占位符 4"/>
          <p:cNvSpPr>
            <a:spLocks noGrp="1"/>
          </p:cNvSpPr>
          <p:nvPr>
            <p:ph type="sldNum" sz="quarter" idx="12"/>
          </p:nvPr>
        </p:nvSpPr>
        <p:spPr/>
        <p:txBody>
          <a:bodyPr/>
          <a:lstStyle/>
          <a:p>
            <a:fld id="{45E6532C-EE3F-40F0-86BE-983BA5E621D0}" type="slidenum">
              <a:rPr lang="zh-CN" altLang="en-US" smtClean="0"/>
              <a:pPr/>
              <a:t>‹#›</a:t>
            </a:fld>
            <a:endParaRPr lang="zh-CN" altLang="en-US"/>
          </a:p>
        </p:txBody>
      </p:sp>
      <p:pic>
        <p:nvPicPr>
          <p:cNvPr id="2097152" name="图片 5"/>
          <p:cNvPicPr>
            <a:picLocks noChangeAspect="1"/>
          </p:cNvPicPr>
          <p:nvPr userDrawn="1"/>
        </p:nvPicPr>
        <p:blipFill>
          <a:blip r:embed="rId2"/>
          <a:stretch>
            <a:fillRect/>
          </a:stretch>
        </p:blipFill>
        <p:spPr>
          <a:xfrm>
            <a:off x="0" y="0"/>
            <a:ext cx="12192000" cy="6858000"/>
          </a:xfrm>
          <a:prstGeom prst="rect">
            <a:avLst/>
          </a:prstGeom>
        </p:spPr>
      </p:pic>
      <p:sp>
        <p:nvSpPr>
          <p:cNvPr id="1048584" name="标题 1"/>
          <p:cNvSpPr>
            <a:spLocks noGrp="1"/>
          </p:cNvSpPr>
          <p:nvPr>
            <p:ph type="title"/>
          </p:nvPr>
        </p:nvSpPr>
        <p:spPr>
          <a:xfrm>
            <a:off x="838200" y="106045"/>
            <a:ext cx="10515600" cy="1325563"/>
          </a:xfrm>
        </p:spPr>
        <p:txBody>
          <a:bodyPr/>
          <a:lstStyle>
            <a:lvl1pPr algn="ctr">
              <a:defRPr b="1">
                <a:solidFill>
                  <a:srgbClr val="002F7F"/>
                </a:solidFill>
              </a:defRPr>
            </a:lvl1pPr>
          </a:lstStyle>
          <a:p>
            <a:r>
              <a:rPr lang="zh-CN" altLang="en-US" smtClean="0"/>
              <a:t>Click to edit Master title style</a:t>
            </a:r>
          </a:p>
        </p:txBody>
      </p:sp>
      <p:cxnSp>
        <p:nvCxnSpPr>
          <p:cNvPr id="3145728" name="直接连接符 7"/>
          <p:cNvCxnSpPr>
            <a:cxnSpLocks/>
          </p:cNvCxnSpPr>
          <p:nvPr userDrawn="1"/>
        </p:nvCxnSpPr>
        <p:spPr>
          <a:xfrm>
            <a:off x="1539240" y="1097280"/>
            <a:ext cx="9113520" cy="0"/>
          </a:xfrm>
          <a:prstGeom prst="line">
            <a:avLst/>
          </a:prstGeom>
          <a:ln>
            <a:solidFill>
              <a:srgbClr val="002F7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1048608" name="Title 1"/>
          <p:cNvSpPr>
            <a:spLocks noGrp="1"/>
          </p:cNvSpPr>
          <p:nvPr>
            <p:ph type="title"/>
          </p:nvPr>
        </p:nvSpPr>
        <p:spPr>
          <a:xfrm>
            <a:off x="839788" y="457200"/>
            <a:ext cx="3932237" cy="1600200"/>
          </a:xfrm>
        </p:spPr>
        <p:txBody>
          <a:bodyPr anchor="b"/>
          <a:lstStyle>
            <a:lvl1pPr>
              <a:defRPr sz="3200"/>
            </a:lvl1pPr>
          </a:lstStyle>
          <a:p>
            <a:r>
              <a:rPr lang="en-US" altLang="zh-CN" smtClean="0"/>
              <a:t>Click to edit Master title style</a:t>
            </a:r>
            <a:endParaRPr lang="en-US" dirty="0"/>
          </a:p>
        </p:txBody>
      </p:sp>
      <p:sp>
        <p:nvSpPr>
          <p:cNvPr id="1048609"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1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11" name="Date Placeholder 4"/>
          <p:cNvSpPr>
            <a:spLocks noGrp="1"/>
          </p:cNvSpPr>
          <p:nvPr>
            <p:ph type="dt" sz="half" idx="10"/>
          </p:nvPr>
        </p:nvSpPr>
        <p:spPr/>
        <p:txBody>
          <a:bodyPr/>
          <a:lstStyle/>
          <a:p>
            <a:fld id="{70BC1078-46ED-40F9-8930-935BAD7C2B02}" type="datetimeFigureOut">
              <a:rPr lang="zh-CN" altLang="en-US" smtClean="0"/>
              <a:pPr/>
              <a:t>2021/1/6</a:t>
            </a:fld>
            <a:endParaRPr lang="zh-CN" altLang="en-US"/>
          </a:p>
        </p:txBody>
      </p:sp>
      <p:sp>
        <p:nvSpPr>
          <p:cNvPr id="1048612" name="Footer Placeholder 5"/>
          <p:cNvSpPr>
            <a:spLocks noGrp="1"/>
          </p:cNvSpPr>
          <p:nvPr>
            <p:ph type="ftr" sz="quarter" idx="11"/>
          </p:nvPr>
        </p:nvSpPr>
        <p:spPr/>
        <p:txBody>
          <a:bodyPr/>
          <a:lstStyle/>
          <a:p>
            <a:endParaRPr lang="zh-CN" altLang="en-US"/>
          </a:p>
        </p:txBody>
      </p:sp>
      <p:sp>
        <p:nvSpPr>
          <p:cNvPr id="1048613"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extLst>
      <p:ext uri="{BB962C8B-B14F-4D97-AF65-F5344CB8AC3E}">
        <p14:creationId xmlns:p14="http://schemas.microsoft.com/office/powerpoint/2010/main" val="197667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pPr/>
              <a:t>1/6/2021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3358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pPr/>
              <a:t>1/6/2021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6693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ersona">
    <p:spTree>
      <p:nvGrpSpPr>
        <p:cNvPr id="1" name=""/>
        <p:cNvGrpSpPr/>
        <p:nvPr/>
      </p:nvGrpSpPr>
      <p:grpSpPr>
        <a:xfrm>
          <a:off x="0" y="0"/>
          <a:ext cx="0" cy="0"/>
          <a:chOff x="0" y="0"/>
          <a:chExt cx="0" cy="0"/>
        </a:xfrm>
      </p:grpSpPr>
      <p:sp>
        <p:nvSpPr>
          <p:cNvPr id="2" name="Freeform: Shape 8">
            <a:extLst>
              <a:ext uri="{D1A5D8A3-2AED-4422-984F-8A99540C91B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D7C4532-A5C4-407A-A33E-C9790896483B}"/>
              </a:ext>
            </a:extLst>
          </p:cNvPr>
          <p:cNvSpPr/>
          <p:nvPr userDrawn="1"/>
        </p:nvSpPr>
        <p:spPr>
          <a:xfrm>
            <a:off x="2518346" y="1"/>
            <a:ext cx="9701692" cy="6877879"/>
          </a:xfrm>
          <a:custGeom>
            <a:avLst/>
            <a:gdLst/>
            <a:ahLst/>
            <a:cxnLst/>
            <a:rect l="0" t="0" r="r" b="b"/>
            <a:pathLst>
              <a:path w="7276269" h="5158409">
                <a:moveTo>
                  <a:pt x="2223513" y="2609"/>
                </a:moveTo>
                <a:lnTo>
                  <a:pt x="7276270" y="0"/>
                </a:lnTo>
                <a:lnTo>
                  <a:pt x="7262464" y="5158409"/>
                </a:lnTo>
                <a:lnTo>
                  <a:pt x="7120527" y="5148265"/>
                </a:lnTo>
                <a:lnTo>
                  <a:pt x="0" y="5157263"/>
                </a:lnTo>
                <a:close/>
              </a:path>
            </a:pathLst>
          </a:custGeom>
          <a:solidFill>
            <a:schemeClr val="accent6">
              <a:alpha val="100000"/>
            </a:schemeClr>
          </a:solidFill>
          <a:ln w="38100">
            <a:noFill/>
            <a:miter lim="800000"/>
          </a:ln>
          <a:effectLst/>
        </p:spPr>
        <p:style>
          <a:lnRef idx="1">
            <a:schemeClr val="accent1">
              <a:shade val="50000"/>
            </a:schemeClr>
          </a:lnRef>
          <a:fillRef idx="1">
            <a:schemeClr val="accent1"/>
          </a:fillRef>
          <a:effectRef idx="0">
            <a:schemeClr val="accent1"/>
          </a:effectRef>
          <a:fontRef idx="minor">
            <a:srgbClr val="FFFFFF"/>
          </a:fontRef>
        </p:style>
        <p:txBody>
          <a:bodyPr vert="horz" lIns="121917" tIns="60958" rIns="121917" bIns="60958" rtlCol="0" anchor="ctr">
            <a:noAutofit/>
          </a:bodyPr>
          <a:lstStyle/>
          <a:p>
            <a:pPr algn="ctr"/>
            <a:endParaRPr lang="en-US" sz="1800" dirty="0">
              <a:latin typeface="Nunito"/>
            </a:endParaRPr>
          </a:p>
        </p:txBody>
      </p:sp>
      <p:sp>
        <p:nvSpPr>
          <p:cNvPr id="3" name="Picture Placeholder 4">
            <a:extLst>
              <a:ext uri="{C9CB5F53-C350-4D6A-B0EE-0ABFB3822A2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1207C95-BD32-442F-AC61-C6B6F288FDFF}"/>
              </a:ext>
            </a:extLst>
          </p:cNvPr>
          <p:cNvSpPr>
            <a:spLocks noGrp="1"/>
          </p:cNvSpPr>
          <p:nvPr>
            <p:ph type="pic"/>
          </p:nvPr>
        </p:nvSpPr>
        <p:spPr>
          <a:xfrm>
            <a:off x="1244601" y="1679577"/>
            <a:ext cx="3087687" cy="3027361"/>
          </a:xfrm>
          <a:prstGeom prst="flowChartConnector">
            <a:avLst/>
          </a:prstGeom>
        </p:spPr>
        <p:txBody>
          <a:bodyPr vert="horz" rtlCol="0">
            <a:noAutofit/>
          </a:bodyPr>
          <a:lstStyle>
            <a:lvl1pPr lvl="0"/>
          </a:lstStyle>
          <a:p>
            <a:r>
              <a:rPr lang="en-US" dirty="0"/>
              <a:t>Add picture</a:t>
            </a:r>
          </a:p>
        </p:txBody>
      </p:sp>
      <p:sp>
        <p:nvSpPr>
          <p:cNvPr id="4" name="Text Placeholder 7">
            <a:extLst>
              <a:ext uri="{A2411B4F-0A45-426A-83BE-244D2913D39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8BF94F9-36B1-46E3-A921-FEC114E9C68E}"/>
              </a:ext>
            </a:extLst>
          </p:cNvPr>
          <p:cNvSpPr>
            <a:spLocks noGrp="1"/>
          </p:cNvSpPr>
          <p:nvPr>
            <p:ph type="body" idx="1"/>
          </p:nvPr>
        </p:nvSpPr>
        <p:spPr>
          <a:xfrm>
            <a:off x="1206500" y="5334001"/>
            <a:ext cx="3175000" cy="284399"/>
          </a:xfrm>
        </p:spPr>
        <p:txBody>
          <a:bodyPr vert="horz" lIns="0" tIns="0" rIns="0" bIns="0" rtlCol="0" anchor="b">
            <a:noAutofit/>
          </a:bodyPr>
          <a:lstStyle>
            <a:lvl1pPr lvl="0" indent="0" algn="ctr">
              <a:buNone/>
              <a:defRPr lang="en-US" sz="2400" b="1" dirty="0">
                <a:latin typeface="+mj-lt"/>
              </a:defRPr>
            </a:lvl1pPr>
          </a:lstStyle>
          <a:p>
            <a:pPr lvl="0"/>
            <a:r>
              <a:rPr lang="en-US" dirty="0"/>
              <a:t>NAME</a:t>
            </a:r>
          </a:p>
        </p:txBody>
      </p:sp>
      <p:sp>
        <p:nvSpPr>
          <p:cNvPr id="5" name="Text Placeholder 7">
            <a:extLst>
              <a:ext uri="{49487D6E-E3D8-4A1A-A1C1-5631C9EF9A5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336EBF1-C4E5-481A-943F-183E9C588066}"/>
              </a:ext>
            </a:extLst>
          </p:cNvPr>
          <p:cNvSpPr>
            <a:spLocks noGrp="1"/>
          </p:cNvSpPr>
          <p:nvPr>
            <p:ph type="body" idx="2"/>
          </p:nvPr>
        </p:nvSpPr>
        <p:spPr>
          <a:xfrm flipV="1">
            <a:off x="1206500" y="5715001"/>
            <a:ext cx="3175000" cy="513559"/>
          </a:xfrm>
        </p:spPr>
        <p:txBody>
          <a:bodyPr rot="10800000" vert="horz" lIns="0" tIns="0" rIns="0" bIns="0" rtlCol="0" anchor="t">
            <a:noAutofit/>
          </a:bodyPr>
          <a:lstStyle>
            <a:lvl1pPr lvl="0" indent="0" algn="ctr">
              <a:lnSpc>
                <a:spcPct val="100000"/>
              </a:lnSpc>
              <a:buNone/>
              <a:defRPr lang="en-US" sz="1900" b="0" dirty="0">
                <a:latin typeface="+mn-lt"/>
              </a:defRPr>
            </a:lvl1pPr>
          </a:lstStyle>
          <a:p>
            <a:pPr lvl="0"/>
            <a:r>
              <a:rPr lang="en-US" dirty="0"/>
              <a:t>Add description</a:t>
            </a:r>
          </a:p>
        </p:txBody>
      </p:sp>
      <p:sp>
        <p:nvSpPr>
          <p:cNvPr id="6" name="Text Placeholder 7">
            <a:extLst>
              <a:ext uri="{46FD4672-948D-4C54-8E32-9F439770B78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740D7E4-76CD-444D-B5ED-9252DB856682}"/>
              </a:ext>
            </a:extLst>
          </p:cNvPr>
          <p:cNvSpPr>
            <a:spLocks noGrp="1"/>
          </p:cNvSpPr>
          <p:nvPr>
            <p:ph type="body" idx="3"/>
          </p:nvPr>
        </p:nvSpPr>
        <p:spPr>
          <a:xfrm>
            <a:off x="5207000" y="1270001"/>
            <a:ext cx="5461000" cy="317500"/>
          </a:xfrm>
        </p:spPr>
        <p:txBody>
          <a:bodyPr vert="horz" lIns="0" tIns="0" rIns="0" bIns="0" rtlCol="0">
            <a:noAutofit/>
          </a:bodyPr>
          <a:lstStyle>
            <a:lvl1pPr lvl="0" indent="0" algn="l">
              <a:buNone/>
              <a:defRPr lang="en-US" sz="2400" b="1" dirty="0">
                <a:latin typeface="+mj-lt"/>
              </a:defRPr>
            </a:lvl1pPr>
          </a:lstStyle>
          <a:p>
            <a:pPr lvl="0"/>
            <a:r>
              <a:rPr lang="en-US" dirty="0"/>
              <a:t>TOPIC 1</a:t>
            </a:r>
          </a:p>
        </p:txBody>
      </p:sp>
      <p:sp>
        <p:nvSpPr>
          <p:cNvPr id="7" name="Text Placeholder 7">
            <a:extLst>
              <a:ext uri="{9ACFB9D3-B0B0-4C6E-92B1-3140383E5C0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E9B99D7-1080-4CCA-AE4D-A85F8B3AA756}"/>
              </a:ext>
            </a:extLst>
          </p:cNvPr>
          <p:cNvSpPr>
            <a:spLocks noGrp="1"/>
          </p:cNvSpPr>
          <p:nvPr>
            <p:ph type="body" idx="4"/>
          </p:nvPr>
        </p:nvSpPr>
        <p:spPr>
          <a:xfrm>
            <a:off x="5207000" y="1638301"/>
            <a:ext cx="5461000" cy="1079500"/>
          </a:xfrm>
        </p:spPr>
        <p:txBody>
          <a:bodyPr vert="horz" lIns="0" tIns="0" rIns="0" bIns="0" rtlCol="0">
            <a:noAutofit/>
          </a:bodyPr>
          <a:lstStyle>
            <a:lvl1pPr lvl="0" indent="0" algn="l">
              <a:lnSpc>
                <a:spcPct val="100000"/>
              </a:lnSpc>
              <a:spcBef>
                <a:spcPts val="0"/>
              </a:spcBef>
              <a:buNone/>
              <a:defRPr lang="en-US" sz="1600" b="0" dirty="0">
                <a:latin typeface="+mn-lt"/>
              </a:defRPr>
            </a:lvl1pPr>
          </a:lstStyle>
          <a:p>
            <a:pPr lvl="0"/>
            <a:r>
              <a:rPr lang="en-US" dirty="0"/>
              <a:t>Add description</a:t>
            </a:r>
          </a:p>
        </p:txBody>
      </p:sp>
      <p:sp>
        <p:nvSpPr>
          <p:cNvPr id="8" name="Text Placeholder 7">
            <a:extLst>
              <a:ext uri="{F1574D20-ADFC-4B73-B6C8-3CD68435EA3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96CF9F1-25E6-4312-A15E-7001D4558FCB}"/>
              </a:ext>
            </a:extLst>
          </p:cNvPr>
          <p:cNvSpPr>
            <a:spLocks noGrp="1"/>
          </p:cNvSpPr>
          <p:nvPr>
            <p:ph type="body" idx="5"/>
          </p:nvPr>
        </p:nvSpPr>
        <p:spPr>
          <a:xfrm>
            <a:off x="5207000" y="2984501"/>
            <a:ext cx="5461000" cy="317500"/>
          </a:xfrm>
        </p:spPr>
        <p:txBody>
          <a:bodyPr vert="horz" lIns="0" tIns="0" rIns="0" bIns="0" rtlCol="0">
            <a:noAutofit/>
          </a:bodyPr>
          <a:lstStyle>
            <a:lvl1pPr lvl="0" indent="0" algn="l">
              <a:buNone/>
              <a:defRPr lang="en-US" sz="2400" b="1" dirty="0">
                <a:latin typeface="+mj-lt"/>
              </a:defRPr>
            </a:lvl1pPr>
          </a:lstStyle>
          <a:p>
            <a:pPr lvl="0"/>
            <a:r>
              <a:rPr lang="en-US" dirty="0"/>
              <a:t>TOPIC 2</a:t>
            </a:r>
          </a:p>
        </p:txBody>
      </p:sp>
      <p:sp>
        <p:nvSpPr>
          <p:cNvPr id="9" name="Text Placeholder 7">
            <a:extLst>
              <a:ext uri="{0EB7AE53-D386-4A70-9F0D-8C939FEA2C3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304448F-B4C8-4506-9003-C5582859CF1C}"/>
              </a:ext>
            </a:extLst>
          </p:cNvPr>
          <p:cNvSpPr>
            <a:spLocks noGrp="1"/>
          </p:cNvSpPr>
          <p:nvPr>
            <p:ph type="body" idx="6"/>
          </p:nvPr>
        </p:nvSpPr>
        <p:spPr>
          <a:xfrm>
            <a:off x="5207000" y="3352801"/>
            <a:ext cx="5461000" cy="1079500"/>
          </a:xfrm>
        </p:spPr>
        <p:txBody>
          <a:bodyPr vert="horz" lIns="0" tIns="0" rIns="0" bIns="0" rtlCol="0">
            <a:noAutofit/>
          </a:bodyPr>
          <a:lstStyle>
            <a:lvl1pPr lvl="0" indent="0" algn="l">
              <a:lnSpc>
                <a:spcPct val="100000"/>
              </a:lnSpc>
              <a:spcBef>
                <a:spcPts val="0"/>
              </a:spcBef>
              <a:buNone/>
              <a:defRPr lang="en-US" sz="1600" b="0" dirty="0">
                <a:latin typeface="+mn-lt"/>
              </a:defRPr>
            </a:lvl1pPr>
          </a:lstStyle>
          <a:p>
            <a:pPr lvl="0"/>
            <a:r>
              <a:rPr lang="en-US" dirty="0"/>
              <a:t>Add description</a:t>
            </a:r>
          </a:p>
        </p:txBody>
      </p:sp>
      <p:sp>
        <p:nvSpPr>
          <p:cNvPr id="10" name="Text Placeholder 7">
            <a:extLst>
              <a:ext uri="{DA40FFBC-EE0E-48EB-AD77-B214B6100C7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785C37C-783F-4D63-9523-BFA7840C248B}"/>
              </a:ext>
            </a:extLst>
          </p:cNvPr>
          <p:cNvSpPr>
            <a:spLocks noGrp="1"/>
          </p:cNvSpPr>
          <p:nvPr>
            <p:ph type="body" idx="7"/>
          </p:nvPr>
        </p:nvSpPr>
        <p:spPr>
          <a:xfrm>
            <a:off x="5207000" y="4635501"/>
            <a:ext cx="5461000" cy="317500"/>
          </a:xfrm>
        </p:spPr>
        <p:txBody>
          <a:bodyPr vert="horz" lIns="0" tIns="0" rIns="0" bIns="0" rtlCol="0">
            <a:noAutofit/>
          </a:bodyPr>
          <a:lstStyle>
            <a:lvl1pPr lvl="0" indent="0" algn="l">
              <a:buNone/>
              <a:defRPr lang="en-US" sz="2400" b="1" dirty="0">
                <a:latin typeface="+mj-lt"/>
              </a:defRPr>
            </a:lvl1pPr>
          </a:lstStyle>
          <a:p>
            <a:pPr lvl="0"/>
            <a:r>
              <a:rPr lang="en-US" dirty="0"/>
              <a:t>TOPIC 3</a:t>
            </a:r>
          </a:p>
        </p:txBody>
      </p:sp>
      <p:sp>
        <p:nvSpPr>
          <p:cNvPr id="11" name="Text Placeholder 7">
            <a:extLst>
              <a:ext uri="{F44EFBE3-42B0-4901-90C6-04FAB23C8D4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8DC5F5A-5524-4B52-AAFC-EA7E5BA6EEFC}"/>
              </a:ext>
            </a:extLst>
          </p:cNvPr>
          <p:cNvSpPr>
            <a:spLocks noGrp="1"/>
          </p:cNvSpPr>
          <p:nvPr>
            <p:ph type="body" idx="8"/>
          </p:nvPr>
        </p:nvSpPr>
        <p:spPr>
          <a:xfrm>
            <a:off x="5207000" y="5003801"/>
            <a:ext cx="5461000" cy="1079500"/>
          </a:xfrm>
        </p:spPr>
        <p:txBody>
          <a:bodyPr vert="horz" lIns="0" tIns="0" rIns="0" bIns="0" rtlCol="0">
            <a:noAutofit/>
          </a:bodyPr>
          <a:lstStyle>
            <a:lvl1pPr lvl="0" indent="0" algn="l">
              <a:lnSpc>
                <a:spcPct val="100000"/>
              </a:lnSpc>
              <a:spcBef>
                <a:spcPts val="0"/>
              </a:spcBef>
              <a:buNone/>
              <a:defRPr lang="en-US" sz="1600" b="0" dirty="0">
                <a:latin typeface="+mn-lt"/>
              </a:defRPr>
            </a:lvl1pPr>
          </a:lstStyle>
          <a:p>
            <a:pPr lvl="0"/>
            <a:r>
              <a:rPr lang="en-US" dirty="0"/>
              <a:t>Add description</a:t>
            </a:r>
          </a:p>
        </p:txBody>
      </p:sp>
      <p:sp>
        <p:nvSpPr>
          <p:cNvPr id="12" name="Título 1">
            <a:extLst>
              <a:ext uri="{A75CA7FE-1712-44DB-A511-F10A080AF71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4F37D8F-72E2-4D9E-89FB-3D60B0F0F317}"/>
              </a:ext>
            </a:extLst>
          </p:cNvPr>
          <p:cNvSpPr>
            <a:spLocks noGrp="1"/>
          </p:cNvSpPr>
          <p:nvPr>
            <p:ph type="title" idx="9"/>
          </p:nvPr>
        </p:nvSpPr>
        <p:spPr>
          <a:xfrm>
            <a:off x="381000" y="381000"/>
            <a:ext cx="11176000" cy="635000"/>
          </a:xfrm>
        </p:spPr>
        <p:txBody>
          <a:bodyPr vert="horz" lIns="0" tIns="0" rIns="0" bIns="0" rtlCol="0"/>
          <a:lstStyle>
            <a:lvl1pPr lvl="0" indent="0" algn="l" rtl="0">
              <a:lnSpc>
                <a:spcPct val="90000"/>
              </a:lnSpc>
              <a:spcBef>
                <a:spcPct val="0"/>
              </a:spcBef>
              <a:spcAft>
                <a:spcPts val="0"/>
              </a:spcAft>
              <a:buNone/>
              <a:defRPr lang="en-US" sz="3700" cap="all" dirty="0"/>
            </a:lvl1pPr>
          </a:lstStyle>
          <a:p>
            <a:pPr lvl="0" indent="0" algn="l" rtl="0">
              <a:lnSpc>
                <a:spcPct val="90000"/>
              </a:lnSpc>
              <a:spcBef>
                <a:spcPct val="0"/>
              </a:spcBef>
              <a:spcAft>
                <a:spcPts val="0"/>
              </a:spcAft>
              <a:buNone/>
            </a:pPr>
            <a:r>
              <a:rPr lang="en-US" dirty="0"/>
              <a:t>ADD TITLE</a:t>
            </a:r>
          </a:p>
        </p:txBody>
      </p:sp>
      <p:cxnSp>
        <p:nvCxnSpPr>
          <p:cNvPr id="13" name="Straight Connector 13">
            <a:extLst>
              <a:ext uri="{5F6C5514-CA1B-4A0C-9ABF-F951166276A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55EBC10-DE96-4FC6-8D34-A94E10163371}"/>
              </a:ext>
            </a:extLst>
          </p:cNvPr>
          <p:cNvCxnSpPr/>
          <p:nvPr/>
        </p:nvCxnSpPr>
        <p:spPr>
          <a:xfrm>
            <a:off x="11751047" y="6383217"/>
            <a:ext cx="0" cy="474785"/>
          </a:xfrm>
          <a:prstGeom prst="line">
            <a:avLst/>
          </a:prstGeom>
          <a:ln w="76200">
            <a:solidFill>
              <a:srgbClr val="A2A2A2"/>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9EF68352-97D1-40C1-9FA7-0DE4E467F79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BCBB4A8-8175-4E63-BF78-63A7C5C695F7}"/>
              </a:ext>
            </a:extLst>
          </p:cNvPr>
          <p:cNvSpPr>
            <a:spLocks noGrp="1"/>
          </p:cNvSpPr>
          <p:nvPr>
            <p:ph type="sldNum" sz="quarter" idx="10"/>
          </p:nvPr>
        </p:nvSpPr>
        <p:spPr>
          <a:xfrm>
            <a:off x="11049000" y="6489701"/>
            <a:ext cx="508000" cy="368300"/>
          </a:xfrm>
          <a:prstGeom prst="rect">
            <a:avLst/>
          </a:prstGeom>
        </p:spPr>
        <p:txBody>
          <a:bodyPr vert="horz" lIns="0" tIns="0" rIns="0" bIns="0" rtlCol="0" anchor="ctr"/>
          <a:lstStyle>
            <a:lvl1pPr lvl="0" algn="r">
              <a:defRPr lang="en-US" sz="1200" b="0" dirty="0">
                <a:solidFill>
                  <a:schemeClr val="tx1">
                    <a:tint val="75000"/>
                  </a:schemeClr>
                </a:solidFill>
                <a:latin typeface="+mn-lt"/>
              </a:defRPr>
            </a:lvl1pPr>
          </a:lstStyle>
          <a:p>
            <a:fld id="{F74093FD-8DBA-4487-AF3A-B661904DF664}" type="slidenum">
              <a:rPr/>
              <a:pPr/>
              <a:t>‹#›</a:t>
            </a:fld>
            <a:endParaRPr lang="en-US" dirty="0"/>
          </a:p>
        </p:txBody>
      </p:sp>
      <p:sp>
        <p:nvSpPr>
          <p:cNvPr id="15" name="Date Placeholder 3">
            <a:extLst>
              <a:ext uri="{E7FDF0A0-B474-4BC2-BE05-0BE8EAD8C38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CF5812B-1567-442E-8802-98D60F1F0EAA}"/>
              </a:ext>
            </a:extLst>
          </p:cNvPr>
          <p:cNvSpPr>
            <a:spLocks noGrp="1"/>
          </p:cNvSpPr>
          <p:nvPr>
            <p:ph type="dt" sz="half" idx="11"/>
          </p:nvPr>
        </p:nvSpPr>
        <p:spPr>
          <a:xfrm>
            <a:off x="838200" y="6489701"/>
            <a:ext cx="2743200" cy="368300"/>
          </a:xfrm>
          <a:prstGeom prst="rect">
            <a:avLst/>
          </a:prstGeom>
        </p:spPr>
        <p:txBody>
          <a:bodyPr vert="horz" lIns="121917" tIns="60958" rIns="121917" bIns="60958" rtlCol="0" anchor="ctr"/>
          <a:lstStyle>
            <a:lvl1pPr lvl="0" algn="l">
              <a:defRPr lang="en-US" sz="1200" b="0" dirty="0">
                <a:solidFill>
                  <a:schemeClr val="tx1">
                    <a:tint val="75000"/>
                  </a:schemeClr>
                </a:solidFill>
                <a:latin typeface="+mn-lt"/>
              </a:defRPr>
            </a:lvl1pPr>
          </a:lstStyle>
          <a:p>
            <a:fld id="{DF9E8206-55B7-42AC-82B4-67925005E3DC}" type="datetime4">
              <a:rPr lang="en-US"/>
              <a:pPr/>
              <a:t>January 6, 2021</a:t>
            </a:fld>
            <a:endParaRPr lang="en-US" dirty="0"/>
          </a:p>
        </p:txBody>
      </p:sp>
      <p:sp>
        <p:nvSpPr>
          <p:cNvPr id="16" name="Footer Placeholder 4">
            <a:extLst>
              <a:ext uri="{FB405611-B2E3-40FE-8C8D-8A6B56BC965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32966A5-A50D-42A6-B186-BFC32570A14D}"/>
              </a:ext>
            </a:extLst>
          </p:cNvPr>
          <p:cNvSpPr>
            <a:spLocks noGrp="1"/>
          </p:cNvSpPr>
          <p:nvPr>
            <p:ph type="ftr" sz="quarter" idx="12"/>
          </p:nvPr>
        </p:nvSpPr>
        <p:spPr>
          <a:xfrm>
            <a:off x="4038600" y="6489701"/>
            <a:ext cx="4114800" cy="368300"/>
          </a:xfrm>
          <a:prstGeom prst="rect">
            <a:avLst/>
          </a:prstGeom>
        </p:spPr>
        <p:txBody>
          <a:bodyPr vert="horz" lIns="121917" tIns="60958" rIns="121917" bIns="60958" rtlCol="0" anchor="ctr"/>
          <a:lstStyle>
            <a:lvl1pPr lvl="0" algn="ctr">
              <a:defRPr lang="en-US" sz="1200" b="0" dirty="0">
                <a:solidFill>
                  <a:schemeClr val="tx1">
                    <a:tint val="75000"/>
                  </a:schemeClr>
                </a:solidFill>
                <a:latin typeface="+mn-lt"/>
              </a:defRPr>
            </a:lvl1pPr>
          </a:lstStyle>
          <a:p>
            <a:r>
              <a:rPr lang="en-US" dirty="0"/>
              <a:t>Footer Message</a:t>
            </a:r>
          </a:p>
        </p:txBody>
      </p:sp>
    </p:spTree>
    <p:extLst>
      <p:ext uri="{BB962C8B-B14F-4D97-AF65-F5344CB8AC3E}">
        <p14:creationId xmlns:p14="http://schemas.microsoft.com/office/powerpoint/2010/main" val="3730367211"/>
      </p:ext>
      <p:ext uri="{00AD258A-7388-48DD-BA80-58DFA6FA635B}">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cxnSp>
        <p:nvCxnSpPr>
          <p:cNvPr id="2" name="Straight Connector 11">
            <a:extLst>
              <a:ext uri="{7474B907-C316-4321-8B95-4D083E89FD7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BA855AB-51F2-4081-A231-93C7EA7C1047}"/>
              </a:ext>
            </a:extLst>
          </p:cNvPr>
          <p:cNvCxnSpPr/>
          <p:nvPr/>
        </p:nvCxnSpPr>
        <p:spPr>
          <a:xfrm>
            <a:off x="11751047" y="6383217"/>
            <a:ext cx="0" cy="474785"/>
          </a:xfrm>
          <a:prstGeom prst="line">
            <a:avLst/>
          </a:prstGeom>
          <a:ln w="76200">
            <a:solidFill>
              <a:srgbClr val="A2A2A2"/>
            </a:solidFill>
          </a:ln>
        </p:spPr>
        <p:style>
          <a:lnRef idx="1">
            <a:schemeClr val="accent1"/>
          </a:lnRef>
          <a:fillRef idx="0">
            <a:schemeClr val="accent1"/>
          </a:fillRef>
          <a:effectRef idx="0">
            <a:schemeClr val="accent1"/>
          </a:effectRef>
          <a:fontRef idx="minor">
            <a:schemeClr val="tx1"/>
          </a:fontRef>
        </p:style>
      </p:cxnSp>
      <p:cxnSp>
        <p:nvCxnSpPr>
          <p:cNvPr id="3" name="Straight Connector 13">
            <a:extLst>
              <a:ext uri="{90CD86D4-AFE8-4B58-8DF0-46B74A0D0DE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B61B911-B8F3-4C7B-9BEE-25D08B382BF9}"/>
              </a:ext>
            </a:extLst>
          </p:cNvPr>
          <p:cNvCxnSpPr/>
          <p:nvPr/>
        </p:nvCxnSpPr>
        <p:spPr>
          <a:xfrm>
            <a:off x="1587500" y="1778000"/>
            <a:ext cx="0" cy="3810000"/>
          </a:xfrm>
          <a:prstGeom prst="line">
            <a:avLst/>
          </a:prstGeom>
          <a:ln w="19050">
            <a:solidFill>
              <a:srgbClr val="A2A2A2"/>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15">
            <a:extLst>
              <a:ext uri="{D8D111C1-80CF-436D-BF17-4DC8005E9B8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23ECD41-00E4-46B2-B01E-B09824E34950}"/>
              </a:ext>
            </a:extLst>
          </p:cNvPr>
          <p:cNvSpPr>
            <a:spLocks noGrp="1"/>
          </p:cNvSpPr>
          <p:nvPr>
            <p:ph type="body"/>
          </p:nvPr>
        </p:nvSpPr>
        <p:spPr>
          <a:xfrm>
            <a:off x="2032000" y="1778000"/>
            <a:ext cx="9525000" cy="3810000"/>
          </a:xfrm>
        </p:spPr>
        <p:txBody>
          <a:bodyPr vert="horz" lIns="0" tIns="0" rIns="0" bIns="0" rtlCol="0">
            <a:noAutofit/>
          </a:bodyPr>
          <a:lstStyle>
            <a:lvl1pPr marL="457189" lvl="0" indent="-457189">
              <a:lnSpc>
                <a:spcPct val="100000"/>
              </a:lnSpc>
              <a:buFont typeface="Arial"/>
              <a:buChar char="•"/>
              <a:defRPr lang="en-US" sz="2400" b="1" dirty="0">
                <a:latin typeface="+mn-lt"/>
              </a:defRPr>
            </a:lvl1pPr>
          </a:lstStyle>
          <a:p>
            <a:pPr lvl="0"/>
            <a:r>
              <a:rPr lang="en-US" dirty="0"/>
              <a:t>Add text</a:t>
            </a:r>
          </a:p>
        </p:txBody>
      </p:sp>
      <p:sp>
        <p:nvSpPr>
          <p:cNvPr id="5" name="Título 1">
            <a:extLst>
              <a:ext uri="{3C33E44D-1AD8-473D-8089-42A00EF05E0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6401CE4-3BFF-4480-9BBE-DA2F78EDA05E}"/>
              </a:ext>
            </a:extLst>
          </p:cNvPr>
          <p:cNvSpPr>
            <a:spLocks noGrp="1"/>
          </p:cNvSpPr>
          <p:nvPr>
            <p:ph type="title" idx="1"/>
          </p:nvPr>
        </p:nvSpPr>
        <p:spPr>
          <a:xfrm>
            <a:off x="381000" y="381000"/>
            <a:ext cx="11176000" cy="635000"/>
          </a:xfrm>
        </p:spPr>
        <p:txBody>
          <a:bodyPr vert="horz" lIns="0" tIns="0" rIns="0" bIns="0" rtlCol="0"/>
          <a:lstStyle>
            <a:lvl1pPr lvl="0" indent="0" algn="l" rtl="0">
              <a:lnSpc>
                <a:spcPct val="90000"/>
              </a:lnSpc>
              <a:spcBef>
                <a:spcPct val="0"/>
              </a:spcBef>
              <a:spcAft>
                <a:spcPts val="0"/>
              </a:spcAft>
              <a:buNone/>
              <a:defRPr lang="en-US" sz="3700" cap="all" dirty="0"/>
            </a:lvl1pPr>
          </a:lstStyle>
          <a:p>
            <a:pPr lvl="0" indent="0" algn="l" rtl="0">
              <a:lnSpc>
                <a:spcPct val="90000"/>
              </a:lnSpc>
              <a:spcBef>
                <a:spcPct val="0"/>
              </a:spcBef>
              <a:spcAft>
                <a:spcPts val="0"/>
              </a:spcAft>
              <a:buNone/>
            </a:pPr>
            <a:r>
              <a:rPr lang="en-US" dirty="0"/>
              <a:t>ADD TITLE</a:t>
            </a:r>
          </a:p>
        </p:txBody>
      </p:sp>
      <p:sp>
        <p:nvSpPr>
          <p:cNvPr id="6" name="Slide Number Placeholder 5">
            <a:extLst>
              <a:ext uri="{2BD9C543-04B1-46A5-AC7E-6E1578CCCF1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8FA3E94-EE11-4887-9163-6AE4F0EA701A}"/>
              </a:ext>
            </a:extLst>
          </p:cNvPr>
          <p:cNvSpPr>
            <a:spLocks noGrp="1"/>
          </p:cNvSpPr>
          <p:nvPr>
            <p:ph type="sldNum" sz="quarter" idx="2"/>
          </p:nvPr>
        </p:nvSpPr>
        <p:spPr>
          <a:xfrm>
            <a:off x="11049000" y="6489701"/>
            <a:ext cx="508000" cy="368300"/>
          </a:xfrm>
          <a:prstGeom prst="rect">
            <a:avLst/>
          </a:prstGeom>
        </p:spPr>
        <p:txBody>
          <a:bodyPr vert="horz" lIns="0" tIns="0" rIns="0" bIns="0" rtlCol="0" anchor="ctr"/>
          <a:lstStyle>
            <a:lvl1pPr lvl="0" algn="r">
              <a:defRPr lang="en-US" sz="1200" b="0" dirty="0">
                <a:solidFill>
                  <a:schemeClr val="tx1">
                    <a:tint val="75000"/>
                  </a:schemeClr>
                </a:solidFill>
                <a:latin typeface="+mn-lt"/>
              </a:defRPr>
            </a:lvl1pPr>
          </a:lstStyle>
          <a:p>
            <a:fld id="{DABD62CC-2915-4742-9B96-64E4A0742E1F}" type="slidenum">
              <a:rPr/>
              <a:pPr/>
              <a:t>‹#›</a:t>
            </a:fld>
            <a:endParaRPr lang="en-US" dirty="0"/>
          </a:p>
        </p:txBody>
      </p:sp>
      <p:sp>
        <p:nvSpPr>
          <p:cNvPr id="7" name="Date Placeholder 3">
            <a:extLst>
              <a:ext uri="{7B733B89-1DFA-4B27-94EB-A0FD5677A6C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10CB175-7420-40E8-9B95-7AA0FB1D0A37}"/>
              </a:ext>
            </a:extLst>
          </p:cNvPr>
          <p:cNvSpPr>
            <a:spLocks noGrp="1"/>
          </p:cNvSpPr>
          <p:nvPr>
            <p:ph type="dt" sz="half" idx="3"/>
          </p:nvPr>
        </p:nvSpPr>
        <p:spPr>
          <a:xfrm>
            <a:off x="838200" y="6489700"/>
            <a:ext cx="2743200" cy="365125"/>
          </a:xfrm>
          <a:prstGeom prst="rect">
            <a:avLst/>
          </a:prstGeom>
        </p:spPr>
        <p:txBody>
          <a:bodyPr vert="horz" lIns="121917" tIns="60958" rIns="121917" bIns="60958" rtlCol="0" anchor="ctr"/>
          <a:lstStyle>
            <a:lvl1pPr lvl="0" algn="l">
              <a:defRPr lang="en-US" sz="1200" b="0" dirty="0">
                <a:solidFill>
                  <a:schemeClr val="tx1">
                    <a:tint val="75000"/>
                  </a:schemeClr>
                </a:solidFill>
                <a:latin typeface="+mn-lt"/>
              </a:defRPr>
            </a:lvl1pPr>
          </a:lstStyle>
          <a:p>
            <a:fld id="{BC278C71-08E7-406F-A08E-A92403110E46}" type="datetime4">
              <a:rPr lang="en-US"/>
              <a:pPr/>
              <a:t>January 6, 2021</a:t>
            </a:fld>
            <a:endParaRPr lang="en-US" dirty="0"/>
          </a:p>
        </p:txBody>
      </p:sp>
      <p:sp>
        <p:nvSpPr>
          <p:cNvPr id="8" name="Footer Placeholder 4">
            <a:extLst>
              <a:ext uri="{BAB1D8C0-0CFC-47D1-AC2F-8E1D0894EDD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E8604BD-D08E-47A0-AC81-C86055C22E1F}"/>
              </a:ext>
            </a:extLst>
          </p:cNvPr>
          <p:cNvSpPr>
            <a:spLocks noGrp="1"/>
          </p:cNvSpPr>
          <p:nvPr>
            <p:ph type="ftr" sz="quarter" idx="4"/>
          </p:nvPr>
        </p:nvSpPr>
        <p:spPr>
          <a:xfrm>
            <a:off x="4038600" y="6489700"/>
            <a:ext cx="4114800" cy="365125"/>
          </a:xfrm>
          <a:prstGeom prst="rect">
            <a:avLst/>
          </a:prstGeom>
        </p:spPr>
        <p:txBody>
          <a:bodyPr vert="horz" lIns="121917" tIns="60958" rIns="121917" bIns="60958" rtlCol="0" anchor="ctr"/>
          <a:lstStyle>
            <a:lvl1pPr lvl="0" algn="ctr">
              <a:defRPr lang="en-US" sz="1200" b="0" dirty="0">
                <a:solidFill>
                  <a:schemeClr val="tx1">
                    <a:tint val="75000"/>
                  </a:schemeClr>
                </a:solidFill>
                <a:latin typeface="+mn-lt"/>
              </a:defRPr>
            </a:lvl1pPr>
          </a:lstStyle>
          <a:p>
            <a:r>
              <a:rPr lang="en-US" dirty="0"/>
              <a:t>Footer Message</a:t>
            </a:r>
          </a:p>
        </p:txBody>
      </p:sp>
    </p:spTree>
    <p:extLst>
      <p:ext uri="{BB962C8B-B14F-4D97-AF65-F5344CB8AC3E}">
        <p14:creationId xmlns:p14="http://schemas.microsoft.com/office/powerpoint/2010/main" val="242623090"/>
      </p:ext>
      <p:ext uri="{C5CFC5BD-54B2-4B66-8108-1D36ABBBE399}">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toryboard">
    <p:spTree>
      <p:nvGrpSpPr>
        <p:cNvPr id="1" name=""/>
        <p:cNvGrpSpPr/>
        <p:nvPr/>
      </p:nvGrpSpPr>
      <p:grpSpPr>
        <a:xfrm>
          <a:off x="0" y="0"/>
          <a:ext cx="0" cy="0"/>
          <a:chOff x="0" y="0"/>
          <a:chExt cx="0" cy="0"/>
        </a:xfrm>
      </p:grpSpPr>
      <p:cxnSp>
        <p:nvCxnSpPr>
          <p:cNvPr id="2" name="Straight Connector 13">
            <a:extLst>
              <a:ext uri="{16A329DF-9DED-48C1-8859-F958F3350E2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F104F96-6361-4F0F-B05D-D811C810E0AF}"/>
              </a:ext>
            </a:extLst>
          </p:cNvPr>
          <p:cNvCxnSpPr/>
          <p:nvPr/>
        </p:nvCxnSpPr>
        <p:spPr>
          <a:xfrm>
            <a:off x="11751047" y="6383217"/>
            <a:ext cx="0" cy="474785"/>
          </a:xfrm>
          <a:prstGeom prst="line">
            <a:avLst/>
          </a:prstGeom>
          <a:ln w="76200">
            <a:solidFill>
              <a:srgbClr val="A2A2A2"/>
            </a:solidFill>
          </a:ln>
        </p:spPr>
        <p:style>
          <a:lnRef idx="1">
            <a:schemeClr val="accent1"/>
          </a:lnRef>
          <a:fillRef idx="0">
            <a:schemeClr val="accent1"/>
          </a:fillRef>
          <a:effectRef idx="0">
            <a:schemeClr val="accent1"/>
          </a:effectRef>
          <a:fontRef idx="minor">
            <a:schemeClr val="tx1"/>
          </a:fontRef>
        </p:style>
      </p:cxnSp>
      <p:sp>
        <p:nvSpPr>
          <p:cNvPr id="3" name="Picture Placeholder 4">
            <a:extLst>
              <a:ext uri="{2FD8C5C6-B694-4693-A8BC-0B44D431EF2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2F5E030-8BBA-410C-B153-03AE5EAF32AE}"/>
              </a:ext>
            </a:extLst>
          </p:cNvPr>
          <p:cNvSpPr>
            <a:spLocks noGrp="1"/>
          </p:cNvSpPr>
          <p:nvPr>
            <p:ph type="pic"/>
          </p:nvPr>
        </p:nvSpPr>
        <p:spPr>
          <a:xfrm>
            <a:off x="719138" y="1754189"/>
            <a:ext cx="4197351" cy="3417887"/>
          </a:xfrm>
        </p:spPr>
        <p:txBody>
          <a:bodyPr vert="horz" rtlCol="0">
            <a:noAutofit/>
          </a:bodyPr>
          <a:lstStyle>
            <a:lvl1pPr lvl="0"/>
          </a:lstStyle>
          <a:p>
            <a:r>
              <a:rPr lang="en-US" dirty="0"/>
              <a:t>Add picture</a:t>
            </a:r>
          </a:p>
        </p:txBody>
      </p:sp>
      <p:sp>
        <p:nvSpPr>
          <p:cNvPr id="4" name="Picture Placeholder 4">
            <a:extLst>
              <a:ext uri="{4AF13CB8-0406-40BE-A181-CD0711880C1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743C7C4-91A0-40E9-9E70-4A2A3954F315}"/>
              </a:ext>
            </a:extLst>
          </p:cNvPr>
          <p:cNvSpPr>
            <a:spLocks noGrp="1"/>
          </p:cNvSpPr>
          <p:nvPr>
            <p:ph type="pic" idx="1"/>
          </p:nvPr>
        </p:nvSpPr>
        <p:spPr>
          <a:xfrm>
            <a:off x="5068888" y="1754189"/>
            <a:ext cx="2920869" cy="3417887"/>
          </a:xfrm>
        </p:spPr>
        <p:txBody>
          <a:bodyPr vert="horz" rtlCol="0">
            <a:noAutofit/>
          </a:bodyPr>
          <a:lstStyle>
            <a:lvl1pPr lvl="0"/>
          </a:lstStyle>
          <a:p>
            <a:r>
              <a:rPr lang="en-US" dirty="0"/>
              <a:t>Add picture</a:t>
            </a:r>
          </a:p>
        </p:txBody>
      </p:sp>
      <p:sp>
        <p:nvSpPr>
          <p:cNvPr id="5" name="Picture Placeholder 8">
            <a:extLst>
              <a:ext uri="{72D46A63-2DEF-493C-AD7D-E4AB8AF4CEA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AB1C026-A28C-4397-9CDE-167840D92067}"/>
              </a:ext>
            </a:extLst>
          </p:cNvPr>
          <p:cNvSpPr>
            <a:spLocks noGrp="1"/>
          </p:cNvSpPr>
          <p:nvPr>
            <p:ph type="pic" idx="2"/>
          </p:nvPr>
        </p:nvSpPr>
        <p:spPr>
          <a:xfrm>
            <a:off x="8124825" y="1754187"/>
            <a:ext cx="3208339" cy="1674812"/>
          </a:xfrm>
        </p:spPr>
        <p:txBody>
          <a:bodyPr vert="horz" rtlCol="0">
            <a:noAutofit/>
          </a:bodyPr>
          <a:lstStyle>
            <a:lvl1pPr lvl="0"/>
          </a:lstStyle>
          <a:p>
            <a:r>
              <a:rPr lang="en-US" dirty="0"/>
              <a:t>Add picture</a:t>
            </a:r>
          </a:p>
        </p:txBody>
      </p:sp>
      <p:sp>
        <p:nvSpPr>
          <p:cNvPr id="6" name="Picture Placeholder 8">
            <a:extLst>
              <a:ext uri="{64D584D0-27F5-4883-B1B4-79CE178B2A9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06AA444-3FE3-4AF9-8731-7068613A0999}"/>
              </a:ext>
            </a:extLst>
          </p:cNvPr>
          <p:cNvSpPr>
            <a:spLocks noGrp="1"/>
          </p:cNvSpPr>
          <p:nvPr>
            <p:ph type="pic" idx="3"/>
          </p:nvPr>
        </p:nvSpPr>
        <p:spPr>
          <a:xfrm>
            <a:off x="8142157" y="3612628"/>
            <a:ext cx="3208339" cy="1559445"/>
          </a:xfrm>
        </p:spPr>
        <p:txBody>
          <a:bodyPr vert="horz" rtlCol="0">
            <a:noAutofit/>
          </a:bodyPr>
          <a:lstStyle>
            <a:lvl1pPr lvl="0"/>
          </a:lstStyle>
          <a:p>
            <a:r>
              <a:rPr lang="en-US" dirty="0"/>
              <a:t>Add picture</a:t>
            </a:r>
          </a:p>
        </p:txBody>
      </p:sp>
      <p:sp>
        <p:nvSpPr>
          <p:cNvPr id="7" name="Título 1">
            <a:extLst>
              <a:ext uri="{CB193539-2BA0-4D8F-9934-2BC8603EDC4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56A0188-5A66-4623-B743-5F5D7824F787}"/>
              </a:ext>
            </a:extLst>
          </p:cNvPr>
          <p:cNvSpPr>
            <a:spLocks noGrp="1"/>
          </p:cNvSpPr>
          <p:nvPr>
            <p:ph type="title" idx="4"/>
          </p:nvPr>
        </p:nvSpPr>
        <p:spPr>
          <a:xfrm>
            <a:off x="381000" y="381000"/>
            <a:ext cx="11176000" cy="635000"/>
          </a:xfrm>
        </p:spPr>
        <p:txBody>
          <a:bodyPr vert="horz" lIns="0" tIns="0" rIns="0" bIns="0" rtlCol="0"/>
          <a:lstStyle>
            <a:lvl1pPr lvl="0" indent="0" algn="l" rtl="0">
              <a:lnSpc>
                <a:spcPct val="90000"/>
              </a:lnSpc>
              <a:spcBef>
                <a:spcPct val="0"/>
              </a:spcBef>
              <a:spcAft>
                <a:spcPts val="0"/>
              </a:spcAft>
              <a:buNone/>
              <a:defRPr lang="en-US" sz="3700" cap="all" dirty="0"/>
            </a:lvl1pPr>
          </a:lstStyle>
          <a:p>
            <a:pPr lvl="0" indent="0" algn="l" rtl="0">
              <a:lnSpc>
                <a:spcPct val="90000"/>
              </a:lnSpc>
              <a:spcBef>
                <a:spcPct val="0"/>
              </a:spcBef>
              <a:spcAft>
                <a:spcPts val="0"/>
              </a:spcAft>
              <a:buNone/>
            </a:pPr>
            <a:r>
              <a:rPr lang="en-US" dirty="0"/>
              <a:t>ADD STORYBOARD TITLE</a:t>
            </a:r>
          </a:p>
        </p:txBody>
      </p:sp>
      <p:sp>
        <p:nvSpPr>
          <p:cNvPr id="8" name="Slide Number Placeholder 5">
            <a:extLst>
              <a:ext uri="{BA6617A2-ACF9-4359-8D24-357632EB05F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14E756B-FA0C-460D-8900-BC88AE66F159}"/>
              </a:ext>
            </a:extLst>
          </p:cNvPr>
          <p:cNvSpPr>
            <a:spLocks noGrp="1"/>
          </p:cNvSpPr>
          <p:nvPr>
            <p:ph type="sldNum" sz="quarter" idx="5"/>
          </p:nvPr>
        </p:nvSpPr>
        <p:spPr>
          <a:xfrm>
            <a:off x="11049000" y="6489701"/>
            <a:ext cx="508000" cy="368300"/>
          </a:xfrm>
          <a:prstGeom prst="rect">
            <a:avLst/>
          </a:prstGeom>
        </p:spPr>
        <p:txBody>
          <a:bodyPr vert="horz" lIns="0" tIns="0" rIns="0" bIns="0" rtlCol="0" anchor="ctr"/>
          <a:lstStyle>
            <a:lvl1pPr lvl="0" algn="r">
              <a:defRPr lang="en-US" sz="1200" b="0" dirty="0">
                <a:solidFill>
                  <a:schemeClr val="tx1">
                    <a:tint val="75000"/>
                  </a:schemeClr>
                </a:solidFill>
                <a:latin typeface="+mn-lt"/>
              </a:defRPr>
            </a:lvl1pPr>
          </a:lstStyle>
          <a:p>
            <a:fld id="{C2D94A4F-FD07-4DAC-A11A-62813EDD51E4}" type="slidenum">
              <a:rPr/>
              <a:pPr/>
              <a:t>‹#›</a:t>
            </a:fld>
            <a:endParaRPr lang="en-US" dirty="0"/>
          </a:p>
        </p:txBody>
      </p:sp>
      <p:sp>
        <p:nvSpPr>
          <p:cNvPr id="9" name="Date Placeholder 3">
            <a:extLst>
              <a:ext uri="{FB323410-34A4-4DDD-9B63-C77065FFDC5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4E241E4-AAC2-4378-AD72-9FCC94962F1F}"/>
              </a:ext>
            </a:extLst>
          </p:cNvPr>
          <p:cNvSpPr>
            <a:spLocks noGrp="1"/>
          </p:cNvSpPr>
          <p:nvPr>
            <p:ph type="dt" sz="half" idx="6"/>
          </p:nvPr>
        </p:nvSpPr>
        <p:spPr>
          <a:xfrm>
            <a:off x="838200" y="6489701"/>
            <a:ext cx="2743200" cy="368300"/>
          </a:xfrm>
          <a:prstGeom prst="rect">
            <a:avLst/>
          </a:prstGeom>
        </p:spPr>
        <p:txBody>
          <a:bodyPr vert="horz" lIns="121917" tIns="60958" rIns="121917" bIns="60958" rtlCol="0" anchor="ctr"/>
          <a:lstStyle>
            <a:lvl1pPr lvl="0" algn="l">
              <a:defRPr lang="en-US" sz="1200" b="0" dirty="0">
                <a:solidFill>
                  <a:schemeClr val="tx1">
                    <a:tint val="75000"/>
                  </a:schemeClr>
                </a:solidFill>
                <a:latin typeface="+mn-lt"/>
              </a:defRPr>
            </a:lvl1pPr>
          </a:lstStyle>
          <a:p>
            <a:fld id="{FD2A9C09-2FB4-4551-86F7-71803C987D65}" type="datetime4">
              <a:rPr lang="en-US"/>
              <a:pPr/>
              <a:t>January 6, 2021</a:t>
            </a:fld>
            <a:endParaRPr lang="en-US" dirty="0"/>
          </a:p>
        </p:txBody>
      </p:sp>
      <p:sp>
        <p:nvSpPr>
          <p:cNvPr id="10" name="Footer Placeholder 4">
            <a:extLst>
              <a:ext uri="{23108089-EF02-49F1-83B8-1C1A1835A53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3CA2E60-08FF-44CF-8BFA-B3E8516514B6}"/>
              </a:ext>
            </a:extLst>
          </p:cNvPr>
          <p:cNvSpPr>
            <a:spLocks noGrp="1"/>
          </p:cNvSpPr>
          <p:nvPr>
            <p:ph type="ftr" sz="quarter" idx="7"/>
          </p:nvPr>
        </p:nvSpPr>
        <p:spPr>
          <a:xfrm>
            <a:off x="4038600" y="6489701"/>
            <a:ext cx="4114800" cy="368300"/>
          </a:xfrm>
          <a:prstGeom prst="rect">
            <a:avLst/>
          </a:prstGeom>
        </p:spPr>
        <p:txBody>
          <a:bodyPr vert="horz" lIns="121917" tIns="60958" rIns="121917" bIns="60958" rtlCol="0" anchor="ctr"/>
          <a:lstStyle>
            <a:lvl1pPr lvl="0" algn="ctr">
              <a:defRPr lang="en-US" sz="1200" b="0" dirty="0">
                <a:solidFill>
                  <a:schemeClr val="tx1">
                    <a:tint val="75000"/>
                  </a:schemeClr>
                </a:solidFill>
                <a:latin typeface="+mn-lt"/>
              </a:defRPr>
            </a:lvl1pPr>
          </a:lstStyle>
          <a:p>
            <a:r>
              <a:rPr lang="en-US" dirty="0"/>
              <a:t>Footer Message</a:t>
            </a:r>
          </a:p>
        </p:txBody>
      </p:sp>
    </p:spTree>
    <p:extLst>
      <p:ext uri="{BB962C8B-B14F-4D97-AF65-F5344CB8AC3E}">
        <p14:creationId xmlns:p14="http://schemas.microsoft.com/office/powerpoint/2010/main" val="493220078"/>
      </p:ext>
      <p:ext uri="{42655388-2A0C-420C-870E-107D7B6EBC2E}">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Marketing Strategy">
    <p:spTree>
      <p:nvGrpSpPr>
        <p:cNvPr id="1" name=""/>
        <p:cNvGrpSpPr/>
        <p:nvPr/>
      </p:nvGrpSpPr>
      <p:grpSpPr>
        <a:xfrm>
          <a:off x="0" y="0"/>
          <a:ext cx="0" cy="0"/>
          <a:chOff x="0" y="0"/>
          <a:chExt cx="0" cy="0"/>
        </a:xfrm>
      </p:grpSpPr>
      <p:sp>
        <p:nvSpPr>
          <p:cNvPr id="2" name="Text Placeholder 8">
            <a:extLst>
              <a:ext uri="{8A20B174-6AF4-49C1-A176-D3AC6CB7B12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CB64B19-0619-48F9-A4F4-AE61655F12C3}"/>
              </a:ext>
            </a:extLst>
          </p:cNvPr>
          <p:cNvSpPr>
            <a:spLocks noGrp="1"/>
          </p:cNvSpPr>
          <p:nvPr>
            <p:ph type="body"/>
          </p:nvPr>
        </p:nvSpPr>
        <p:spPr>
          <a:xfrm>
            <a:off x="1016000" y="2168372"/>
            <a:ext cx="4064000" cy="762000"/>
          </a:xfrm>
        </p:spPr>
        <p:txBody>
          <a:bodyPr vert="horz" lIns="0" tIns="0" rIns="0" bIns="0" rtlCol="0">
            <a:noAutofit/>
          </a:bodyPr>
          <a:lstStyle>
            <a:lvl1pPr lvl="0" indent="0">
              <a:lnSpc>
                <a:spcPct val="100000"/>
              </a:lnSpc>
              <a:buNone/>
              <a:defRPr lang="en-US" sz="2400" b="1" dirty="0">
                <a:latin typeface="+mj-lt"/>
              </a:defRPr>
            </a:lvl1pPr>
          </a:lstStyle>
          <a:p>
            <a:pPr lvl="0"/>
            <a:r>
              <a:rPr lang="en-US" dirty="0"/>
              <a:t>ADD HEADING</a:t>
            </a:r>
          </a:p>
        </p:txBody>
      </p:sp>
      <p:sp>
        <p:nvSpPr>
          <p:cNvPr id="3" name="Text Placeholder 8">
            <a:extLst>
              <a:ext uri="{775AA699-90FB-4311-93F0-D262CEB81C8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882E52D-60E4-44A8-82E6-21D68571D2C2}"/>
              </a:ext>
            </a:extLst>
          </p:cNvPr>
          <p:cNvSpPr>
            <a:spLocks noGrp="1"/>
          </p:cNvSpPr>
          <p:nvPr>
            <p:ph type="body" idx="1"/>
          </p:nvPr>
        </p:nvSpPr>
        <p:spPr>
          <a:xfrm>
            <a:off x="1016000" y="2984500"/>
            <a:ext cx="4064000" cy="3175000"/>
          </a:xfrm>
        </p:spPr>
        <p:txBody>
          <a:bodyPr vert="horz" lIns="0" tIns="0" rIns="0" bIns="0" rtlCol="0" anchor="t">
            <a:noAutofit/>
          </a:bodyPr>
          <a:lstStyle>
            <a:lvl1pPr lvl="0" indent="0">
              <a:lnSpc>
                <a:spcPct val="100000"/>
              </a:lnSpc>
              <a:spcBef>
                <a:spcPts val="0"/>
              </a:spcBef>
              <a:buNone/>
              <a:defRPr lang="en-US" sz="1900" b="0" dirty="0">
                <a:latin typeface="+mn-lt"/>
              </a:defRPr>
            </a:lvl1pPr>
          </a:lstStyle>
          <a:p>
            <a:pPr lvl="0"/>
            <a:r>
              <a:rPr lang="en-US" dirty="0"/>
              <a:t>Add description</a:t>
            </a:r>
          </a:p>
        </p:txBody>
      </p:sp>
      <p:sp>
        <p:nvSpPr>
          <p:cNvPr id="4" name="Picture Placeholder 2">
            <a:extLst>
              <a:ext uri="{6C044CDA-55FA-4EB9-8216-100392CEA1E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AD57A5F-48C6-44D0-A2AD-A7FBE3B74A39}"/>
              </a:ext>
            </a:extLst>
          </p:cNvPr>
          <p:cNvSpPr>
            <a:spLocks noGrp="1"/>
          </p:cNvSpPr>
          <p:nvPr>
            <p:ph type="pic" idx="2"/>
          </p:nvPr>
        </p:nvSpPr>
        <p:spPr>
          <a:xfrm>
            <a:off x="6032501" y="0"/>
            <a:ext cx="6159500" cy="6858000"/>
          </a:xfrm>
        </p:spPr>
        <p:txBody>
          <a:bodyPr vert="horz" rtlCol="0">
            <a:noAutofit/>
          </a:bodyPr>
          <a:lstStyle>
            <a:lvl1pPr lvl="0"/>
          </a:lstStyle>
          <a:p>
            <a:r>
              <a:rPr lang="en-US" dirty="0"/>
              <a:t>Add picture</a:t>
            </a:r>
          </a:p>
        </p:txBody>
      </p:sp>
      <p:sp>
        <p:nvSpPr>
          <p:cNvPr id="5" name="Título 1">
            <a:extLst>
              <a:ext uri="{F3EAEA82-8438-45D0-BC68-2999CBA137C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DAB66D8-51E6-415D-8502-72D601B034E1}"/>
              </a:ext>
            </a:extLst>
          </p:cNvPr>
          <p:cNvSpPr>
            <a:spLocks noGrp="1"/>
          </p:cNvSpPr>
          <p:nvPr>
            <p:ph type="title" idx="3"/>
          </p:nvPr>
        </p:nvSpPr>
        <p:spPr>
          <a:xfrm>
            <a:off x="381001" y="381000"/>
            <a:ext cx="5270500" cy="1270000"/>
          </a:xfrm>
        </p:spPr>
        <p:txBody>
          <a:bodyPr vert="horz" lIns="0" tIns="0" rIns="0" bIns="0" rtlCol="0"/>
          <a:lstStyle>
            <a:lvl1pPr lvl="0" indent="0" algn="l" rtl="0">
              <a:lnSpc>
                <a:spcPct val="90000"/>
              </a:lnSpc>
              <a:spcBef>
                <a:spcPct val="0"/>
              </a:spcBef>
              <a:spcAft>
                <a:spcPts val="0"/>
              </a:spcAft>
              <a:buNone/>
              <a:defRPr lang="en-US" sz="3700" cap="all" dirty="0"/>
            </a:lvl1pPr>
          </a:lstStyle>
          <a:p>
            <a:pPr lvl="0" indent="0" algn="l" rtl="0">
              <a:lnSpc>
                <a:spcPct val="90000"/>
              </a:lnSpc>
              <a:spcBef>
                <a:spcPct val="0"/>
              </a:spcBef>
              <a:spcAft>
                <a:spcPts val="0"/>
              </a:spcAft>
              <a:buNone/>
            </a:pPr>
            <a:r>
              <a:rPr lang="en-US" dirty="0"/>
              <a:t>ADD TITLE</a:t>
            </a:r>
          </a:p>
        </p:txBody>
      </p:sp>
      <p:sp>
        <p:nvSpPr>
          <p:cNvPr id="6" name="Slide Number Placeholder 5">
            <a:extLst>
              <a:ext uri="{CC0B2AB3-AFBF-4770-BEFB-CBE517BE3DB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3250887-B7BB-4D2E-94F8-8CC058015508}"/>
              </a:ext>
            </a:extLst>
          </p:cNvPr>
          <p:cNvSpPr>
            <a:spLocks noGrp="1"/>
          </p:cNvSpPr>
          <p:nvPr>
            <p:ph type="sldNum" sz="quarter" idx="4"/>
          </p:nvPr>
        </p:nvSpPr>
        <p:spPr>
          <a:xfrm>
            <a:off x="11049000" y="6489701"/>
            <a:ext cx="508000" cy="368300"/>
          </a:xfrm>
          <a:prstGeom prst="rect">
            <a:avLst/>
          </a:prstGeom>
        </p:spPr>
        <p:txBody>
          <a:bodyPr vert="horz" lIns="0" tIns="0" rIns="0" bIns="0" rtlCol="0" anchor="ctr"/>
          <a:lstStyle>
            <a:lvl1pPr lvl="0" algn="r">
              <a:defRPr lang="en-US" sz="1200" b="0" dirty="0">
                <a:solidFill>
                  <a:schemeClr val="tx1">
                    <a:tint val="75000"/>
                  </a:schemeClr>
                </a:solidFill>
                <a:latin typeface="+mn-lt"/>
              </a:defRPr>
            </a:lvl1pPr>
          </a:lstStyle>
          <a:p>
            <a:fld id="{426B1CEA-D927-4AB2-83B9-5B9DE68D1A13}" type="slidenum">
              <a:rPr/>
              <a:pPr/>
              <a:t>‹#›</a:t>
            </a:fld>
            <a:endParaRPr lang="en-US" dirty="0"/>
          </a:p>
        </p:txBody>
      </p:sp>
      <p:sp>
        <p:nvSpPr>
          <p:cNvPr id="7" name="Date Placeholder 3">
            <a:extLst>
              <a:ext uri="{1CE3CF58-7383-4F66-AD02-CF413F7D1B2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BD09E2C-D69E-4C08-9026-4EF27AA2F607}"/>
              </a:ext>
            </a:extLst>
          </p:cNvPr>
          <p:cNvSpPr>
            <a:spLocks noGrp="1"/>
          </p:cNvSpPr>
          <p:nvPr>
            <p:ph type="dt" sz="half" idx="5"/>
          </p:nvPr>
        </p:nvSpPr>
        <p:spPr>
          <a:xfrm>
            <a:off x="838200" y="6489701"/>
            <a:ext cx="2743200" cy="368300"/>
          </a:xfrm>
          <a:prstGeom prst="rect">
            <a:avLst/>
          </a:prstGeom>
        </p:spPr>
        <p:txBody>
          <a:bodyPr vert="horz" lIns="121917" tIns="60958" rIns="121917" bIns="60958" rtlCol="0" anchor="ctr"/>
          <a:lstStyle>
            <a:lvl1pPr lvl="0" algn="l">
              <a:defRPr lang="en-US" sz="1200" b="0" dirty="0">
                <a:solidFill>
                  <a:schemeClr val="tx1">
                    <a:tint val="75000"/>
                  </a:schemeClr>
                </a:solidFill>
                <a:latin typeface="+mn-lt"/>
              </a:defRPr>
            </a:lvl1pPr>
          </a:lstStyle>
          <a:p>
            <a:fld id="{1A816BE4-CB6B-44E1-BD9E-8A2CC5ADC218}" type="datetime4">
              <a:rPr lang="en-US"/>
              <a:pPr/>
              <a:t>January 6, 2021</a:t>
            </a:fld>
            <a:endParaRPr lang="en-US" dirty="0"/>
          </a:p>
        </p:txBody>
      </p:sp>
      <p:sp>
        <p:nvSpPr>
          <p:cNvPr id="8" name="Footer Placeholder 4">
            <a:extLst>
              <a:ext uri="{1083A77B-651B-4634-B409-D720A1FDD2D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6F82963-FA01-4F8C-A401-0B9E07343E95}"/>
              </a:ext>
            </a:extLst>
          </p:cNvPr>
          <p:cNvSpPr>
            <a:spLocks noGrp="1"/>
          </p:cNvSpPr>
          <p:nvPr>
            <p:ph type="ftr" sz="quarter" idx="6"/>
          </p:nvPr>
        </p:nvSpPr>
        <p:spPr>
          <a:xfrm>
            <a:off x="4038600" y="6489701"/>
            <a:ext cx="4114800" cy="368300"/>
          </a:xfrm>
          <a:prstGeom prst="rect">
            <a:avLst/>
          </a:prstGeom>
        </p:spPr>
        <p:txBody>
          <a:bodyPr vert="horz" lIns="121917" tIns="60958" rIns="121917" bIns="60958" rtlCol="0" anchor="ctr"/>
          <a:lstStyle>
            <a:lvl1pPr lvl="0" algn="ctr">
              <a:defRPr lang="en-US" sz="1200" b="0" dirty="0">
                <a:solidFill>
                  <a:schemeClr val="tx1">
                    <a:tint val="75000"/>
                  </a:schemeClr>
                </a:solidFill>
                <a:latin typeface="+mn-lt"/>
              </a:defRPr>
            </a:lvl1pPr>
          </a:lstStyle>
          <a:p>
            <a:r>
              <a:rPr lang="en-US" dirty="0"/>
              <a:t>Footer</a:t>
            </a:r>
          </a:p>
        </p:txBody>
      </p:sp>
    </p:spTree>
    <p:extLst>
      <p:ext uri="{BB962C8B-B14F-4D97-AF65-F5344CB8AC3E}">
        <p14:creationId xmlns:p14="http://schemas.microsoft.com/office/powerpoint/2010/main" val="1250572295"/>
      </p:ext>
      <p:ext uri="{40C12BF8-046C-4C36-90AB-BF01066C59B4}">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97" tIns="121897" rIns="121897" bIns="121897"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642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Click to edit Master title style</a:t>
            </a:r>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Click to edit Master text style</a:t>
            </a:r>
          </a:p>
          <a:p>
            <a:pPr lvl="1"/>
            <a:r>
              <a:rPr lang="zh-CN" altLang="en-US" smtClean="0"/>
              <a:t>Second level</a:t>
            </a:r>
          </a:p>
          <a:p>
            <a:pPr lvl="2"/>
            <a:r>
              <a:rPr lang="zh-CN" altLang="en-US" smtClean="0"/>
              <a:t>Third level</a:t>
            </a:r>
          </a:p>
          <a:p>
            <a:pPr lvl="3"/>
            <a:r>
              <a:rPr lang="zh-CN" altLang="en-US" smtClean="0"/>
              <a:t>Fourth level</a:t>
            </a:r>
          </a:p>
          <a:p>
            <a:pPr lvl="4"/>
            <a:r>
              <a:rPr lang="zh-CN" altLang="en-US" smtClean="0"/>
              <a:t>Fifth level</a:t>
            </a:r>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11BBB-1695-42D8-9491-D28DC7CFDEA6}" type="datetimeFigureOut">
              <a:rPr lang="zh-CN" altLang="en-US" smtClean="0"/>
              <a:pPr/>
              <a:t>2021/1/6</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E6532C-EE3F-40F0-86BE-983BA5E621D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图片 1"/>
          <p:cNvPicPr>
            <a:picLocks noChangeAspect="1"/>
          </p:cNvPicPr>
          <p:nvPr/>
        </p:nvPicPr>
        <p:blipFill>
          <a:blip r:embed="rId2"/>
          <a:stretch>
            <a:fillRect/>
          </a:stretch>
        </p:blipFill>
        <p:spPr>
          <a:xfrm flipH="1">
            <a:off x="0" y="0"/>
            <a:ext cx="12192000" cy="6858000"/>
          </a:xfrm>
          <a:prstGeom prst="rect">
            <a:avLst/>
          </a:prstGeom>
        </p:spPr>
      </p:pic>
      <p:sp>
        <p:nvSpPr>
          <p:cNvPr id="1048597" name="文本框 2"/>
          <p:cNvSpPr txBox="1"/>
          <p:nvPr/>
        </p:nvSpPr>
        <p:spPr>
          <a:xfrm>
            <a:off x="1314450" y="1219201"/>
            <a:ext cx="10979150" cy="1200329"/>
          </a:xfrm>
          <a:prstGeom prst="rect">
            <a:avLst/>
          </a:prstGeom>
          <a:noFill/>
        </p:spPr>
        <p:txBody>
          <a:bodyPr wrap="square" rtlCol="0">
            <a:spAutoFit/>
          </a:bodyPr>
          <a:lstStyle/>
          <a:p>
            <a:pPr algn="l"/>
            <a:r>
              <a:rPr lang="en-US" altLang="en-US" sz="7200" b="1" dirty="0" smtClean="0">
                <a:solidFill>
                  <a:schemeClr val="bg1"/>
                </a:solidFill>
                <a:latin typeface="AndroidClock"/>
                <a:cs typeface="AndroidClock"/>
              </a:rPr>
              <a:t>PRETERM LABOUR</a:t>
            </a:r>
            <a:endParaRPr lang="zh-CN" altLang="en-US" sz="7200" b="1" dirty="0" smtClean="0">
              <a:solidFill>
                <a:schemeClr val="bg1"/>
              </a:solidFill>
              <a:latin typeface="AndroidClock"/>
              <a:cs typeface="AndroidClock"/>
            </a:endParaRPr>
          </a:p>
        </p:txBody>
      </p:sp>
      <p:cxnSp>
        <p:nvCxnSpPr>
          <p:cNvPr id="3145730" name="直接连接符 3"/>
          <p:cNvCxnSpPr>
            <a:cxnSpLocks/>
          </p:cNvCxnSpPr>
          <p:nvPr/>
        </p:nvCxnSpPr>
        <p:spPr>
          <a:xfrm>
            <a:off x="6675120" y="4998660"/>
            <a:ext cx="55168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2"/>
          <p:cNvSpPr txBox="1">
            <a:spLocks noChangeArrowheads="1"/>
          </p:cNvSpPr>
          <p:nvPr/>
        </p:nvSpPr>
        <p:spPr bwMode="auto">
          <a:xfrm>
            <a:off x="8422888" y="4998660"/>
            <a:ext cx="3352800" cy="990599"/>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l" eaLnBrk="1" hangingPunct="1">
              <a:defRPr/>
            </a:pPr>
            <a:endParaRPr lang="en-US" sz="1200" b="1" kern="0" dirty="0" smtClean="0"/>
          </a:p>
          <a:p>
            <a:pPr algn="l" eaLnBrk="1" hangingPunct="1">
              <a:defRPr/>
            </a:pPr>
            <a:endParaRPr lang="en-US" sz="1200" b="1" kern="0" dirty="0"/>
          </a:p>
          <a:p>
            <a:pPr algn="l" eaLnBrk="1" hangingPunct="1">
              <a:defRPr/>
            </a:pPr>
            <a:endParaRPr lang="en-US" sz="1200" b="1" kern="0" dirty="0" smtClean="0"/>
          </a:p>
          <a:p>
            <a:pPr algn="l" eaLnBrk="1" hangingPunct="1">
              <a:defRPr/>
            </a:pPr>
            <a:r>
              <a:rPr lang="en-US" sz="1200" b="1" kern="0" dirty="0" err="1" smtClean="0">
                <a:solidFill>
                  <a:srgbClr val="FFFF00"/>
                </a:solidFill>
              </a:rPr>
              <a:t>Dr.Sheeba</a:t>
            </a:r>
            <a:r>
              <a:rPr lang="en-US" sz="1200" b="1" kern="0" dirty="0" smtClean="0">
                <a:solidFill>
                  <a:srgbClr val="FFFF00"/>
                </a:solidFill>
              </a:rPr>
              <a:t> .S  MD (</a:t>
            </a:r>
            <a:r>
              <a:rPr lang="en-US" sz="1200" b="1" kern="0" dirty="0" err="1" smtClean="0">
                <a:solidFill>
                  <a:srgbClr val="FFFF00"/>
                </a:solidFill>
              </a:rPr>
              <a:t>Hom</a:t>
            </a:r>
            <a:r>
              <a:rPr lang="en-US" sz="1200" b="1" kern="0" dirty="0" smtClean="0">
                <a:solidFill>
                  <a:srgbClr val="FFFF00"/>
                </a:solidFill>
              </a:rPr>
              <a:t>)</a:t>
            </a:r>
          </a:p>
          <a:p>
            <a:pPr algn="l" eaLnBrk="1" hangingPunct="1">
              <a:defRPr/>
            </a:pPr>
            <a:r>
              <a:rPr lang="en-US" sz="1200" b="1" kern="0" dirty="0" smtClean="0">
                <a:solidFill>
                  <a:srgbClr val="FFFF00"/>
                </a:solidFill>
              </a:rPr>
              <a:t>Assistant Professor </a:t>
            </a:r>
          </a:p>
          <a:p>
            <a:pPr algn="l" eaLnBrk="1" hangingPunct="1">
              <a:defRPr/>
            </a:pPr>
            <a:r>
              <a:rPr lang="en-US" sz="1200" b="1" kern="0" dirty="0" smtClean="0">
                <a:solidFill>
                  <a:srgbClr val="FFFF00"/>
                </a:solidFill>
              </a:rPr>
              <a:t>Dept. of OBG</a:t>
            </a:r>
          </a:p>
          <a:p>
            <a:pPr algn="l" eaLnBrk="1" hangingPunct="1">
              <a:defRPr/>
            </a:pPr>
            <a:r>
              <a:rPr lang="en-US" sz="1200" b="1" kern="0" dirty="0" smtClean="0">
                <a:solidFill>
                  <a:srgbClr val="FFFF00"/>
                </a:solidFill>
              </a:rPr>
              <a:t>SKHMC</a:t>
            </a:r>
            <a:endParaRPr lang="en-US" sz="1200" b="1" kern="0" dirty="0" smtClean="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3"/>
          <p:cNvPicPr preferRelativeResize="0"/>
          <p:nvPr/>
        </p:nvPicPr>
        <p:blipFill rotWithShape="1">
          <a:blip r:embed="rId3">
            <a:alphaModFix/>
          </a:blip>
          <a:srcRect l="5454" t="6507" r="4979"/>
          <a:stretch/>
        </p:blipFill>
        <p:spPr>
          <a:xfrm>
            <a:off x="1" y="0"/>
            <a:ext cx="12191999" cy="6858000"/>
          </a:xfrm>
          <a:prstGeom prst="rect">
            <a:avLst/>
          </a:prstGeom>
          <a:noFill/>
          <a:ln>
            <a:noFill/>
          </a:ln>
        </p:spPr>
      </p:pic>
    </p:spTree>
    <p:extLst>
      <p:ext uri="{BB962C8B-B14F-4D97-AF65-F5344CB8AC3E}">
        <p14:creationId xmlns:p14="http://schemas.microsoft.com/office/powerpoint/2010/main" val="3557745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2097160"/>
          <p:cNvPicPr>
            <a:picLocks/>
          </p:cNvPicPr>
          <p:nvPr/>
        </p:nvPicPr>
        <p:blipFill>
          <a:blip r:embed="rId2"/>
          <a:stretch>
            <a:fillRect/>
          </a:stretch>
        </p:blipFill>
        <p:spPr>
          <a:xfrm>
            <a:off x="0" y="0"/>
            <a:ext cx="5656297" cy="6858000"/>
          </a:xfrm>
          <a:prstGeom prst="rect">
            <a:avLst/>
          </a:prstGeom>
        </p:spPr>
      </p:pic>
      <p:pic>
        <p:nvPicPr>
          <p:cNvPr id="2097162" name="Picture 2097161"/>
          <p:cNvPicPr>
            <a:picLocks/>
          </p:cNvPicPr>
          <p:nvPr/>
        </p:nvPicPr>
        <p:blipFill>
          <a:blip r:embed="rId3"/>
          <a:stretch>
            <a:fillRect/>
          </a:stretch>
        </p:blipFill>
        <p:spPr>
          <a:xfrm>
            <a:off x="5562600" y="0"/>
            <a:ext cx="6629400" cy="68579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048613"/>
          <p:cNvSpPr>
            <a:spLocks noGrp="1"/>
          </p:cNvSpPr>
          <p:nvPr>
            <p:ph type="title"/>
          </p:nvPr>
        </p:nvSpPr>
        <p:spPr>
          <a:xfrm>
            <a:off x="4337051" y="-2621043"/>
            <a:ext cx="3932237" cy="1600200"/>
          </a:xfrm>
        </p:spPr>
        <p:txBody>
          <a:bodyPr/>
          <a:lstStyle/>
          <a:p>
            <a:endParaRPr lang="en-GB"/>
          </a:p>
        </p:txBody>
      </p:sp>
      <p:pic>
        <p:nvPicPr>
          <p:cNvPr id="2097152" name="Picture Placeholder 2097151"/>
          <p:cNvPicPr>
            <a:picLocks noGrp="1"/>
          </p:cNvPicPr>
          <p:nvPr>
            <p:ph type="pic" idx="1"/>
          </p:nvPr>
        </p:nvPicPr>
        <p:blipFill>
          <a:blip r:embed="rId2"/>
          <a:srcRect l="-20580" r="-20580"/>
          <a:stretch>
            <a:fillRect/>
          </a:stretch>
        </p:blipFill>
        <p:spPr>
          <a:xfrm>
            <a:off x="0" y="0"/>
            <a:ext cx="12192000" cy="6858000"/>
          </a:xfrm>
        </p:spPr>
      </p:pic>
      <p:sp>
        <p:nvSpPr>
          <p:cNvPr id="1048615" name="Text Placeholder 1048614"/>
          <p:cNvSpPr>
            <a:spLocks noGrp="1"/>
          </p:cNvSpPr>
          <p:nvPr>
            <p:ph type="body" sz="half" idx="2"/>
          </p:nvPr>
        </p:nvSpPr>
        <p:spPr>
          <a:xfrm>
            <a:off x="6095999" y="-4526837"/>
            <a:ext cx="3932237" cy="3811588"/>
          </a:xfrm>
        </p:spPr>
        <p:txBody>
          <a:bodyPr/>
          <a:lstStyle/>
          <a:p>
            <a:endParaRPr lang="en-GB"/>
          </a:p>
        </p:txBody>
      </p:sp>
    </p:spTree>
    <p:extLst>
      <p:ext uri="{BB962C8B-B14F-4D97-AF65-F5344CB8AC3E}">
        <p14:creationId xmlns:p14="http://schemas.microsoft.com/office/powerpoint/2010/main" val="2889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pic>
        <p:nvPicPr>
          <p:cNvPr id="1026" name="Picture 2" descr="Fig. 2 | Preterm labor: One syndrome, many causes | Science"/>
          <p:cNvPicPr>
            <a:picLocks noChangeAspect="1" noChangeArrowheads="1"/>
          </p:cNvPicPr>
          <p:nvPr/>
        </p:nvPicPr>
        <p:blipFill>
          <a:blip r:embed="rId2"/>
          <a:srcRect/>
          <a:stretch>
            <a:fillRect/>
          </a:stretch>
        </p:blipFill>
        <p:spPr bwMode="auto">
          <a:xfrm>
            <a:off x="1219200" y="1905000"/>
            <a:ext cx="10071789" cy="4694238"/>
          </a:xfrm>
          <a:prstGeom prst="rect">
            <a:avLst/>
          </a:prstGeom>
          <a:noFill/>
        </p:spPr>
      </p:pic>
    </p:spTree>
    <p:extLst>
      <p:ext uri="{BB962C8B-B14F-4D97-AF65-F5344CB8AC3E}">
        <p14:creationId xmlns:p14="http://schemas.microsoft.com/office/powerpoint/2010/main" val="160005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31BA975-A056-7F49-82FC-7444A894BA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4336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1A81-65F0-4572-ACF9-20D76266178C}"/>
              </a:ext>
            </a:extLst>
          </p:cNvPr>
          <p:cNvSpPr>
            <a:spLocks noGrp="1"/>
          </p:cNvSpPr>
          <p:nvPr>
            <p:ph type="title"/>
          </p:nvPr>
        </p:nvSpPr>
        <p:spPr/>
        <p:txBody>
          <a:bodyPr/>
          <a:lstStyle/>
          <a:p>
            <a:r>
              <a:rPr lang="en-IN" dirty="0"/>
              <a:t>ETIOLOGY</a:t>
            </a:r>
          </a:p>
        </p:txBody>
      </p:sp>
      <p:pic>
        <p:nvPicPr>
          <p:cNvPr id="4" name="Picture 3">
            <a:extLst>
              <a:ext uri="{FF2B5EF4-FFF2-40B4-BE49-F238E27FC236}">
                <a16:creationId xmlns:a16="http://schemas.microsoft.com/office/drawing/2014/main" id="{8C36D707-7529-4F97-BA45-3B73A83A8DB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6066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Freeform 5"/>
          <p:cNvSpPr/>
          <p:nvPr/>
        </p:nvSpPr>
        <p:spPr bwMode="auto">
          <a:xfrm>
            <a:off x="-542925" y="3494088"/>
            <a:ext cx="9899650" cy="773113"/>
          </a:xfrm>
          <a:custGeom>
            <a:avLst/>
            <a:gdLst>
              <a:gd name="T0" fmla="*/ 6236 w 6236"/>
              <a:gd name="T1" fmla="*/ 242 h 487"/>
              <a:gd name="T2" fmla="*/ 5978 w 6236"/>
              <a:gd name="T3" fmla="*/ 0 h 487"/>
              <a:gd name="T4" fmla="*/ 5978 w 6236"/>
              <a:gd name="T5" fmla="*/ 147 h 487"/>
              <a:gd name="T6" fmla="*/ 26 w 6236"/>
              <a:gd name="T7" fmla="*/ 147 h 487"/>
              <a:gd name="T8" fmla="*/ 0 w 6236"/>
              <a:gd name="T9" fmla="*/ 340 h 487"/>
              <a:gd name="T10" fmla="*/ 5978 w 6236"/>
              <a:gd name="T11" fmla="*/ 340 h 487"/>
              <a:gd name="T12" fmla="*/ 5978 w 6236"/>
              <a:gd name="T13" fmla="*/ 487 h 487"/>
              <a:gd name="T14" fmla="*/ 6236 w 6236"/>
              <a:gd name="T15" fmla="*/ 242 h 4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36" h="487">
                <a:moveTo>
                  <a:pt x="6236" y="242"/>
                </a:moveTo>
                <a:lnTo>
                  <a:pt x="5978" y="0"/>
                </a:lnTo>
                <a:lnTo>
                  <a:pt x="5978" y="147"/>
                </a:lnTo>
                <a:lnTo>
                  <a:pt x="26" y="147"/>
                </a:lnTo>
                <a:lnTo>
                  <a:pt x="0" y="340"/>
                </a:lnTo>
                <a:lnTo>
                  <a:pt x="5978" y="340"/>
                </a:lnTo>
                <a:lnTo>
                  <a:pt x="5978" y="487"/>
                </a:lnTo>
                <a:lnTo>
                  <a:pt x="6236" y="242"/>
                </a:lnTo>
                <a:close/>
              </a:path>
            </a:pathLst>
          </a:custGeom>
          <a:solidFill>
            <a:schemeClr val="accent1"/>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lstStyle/>
          <a:p>
            <a:endParaRPr lang="id-ID"/>
          </a:p>
        </p:txBody>
      </p:sp>
      <p:sp>
        <p:nvSpPr>
          <p:cNvPr id="1048609" name="Freeform 6"/>
          <p:cNvSpPr/>
          <p:nvPr/>
        </p:nvSpPr>
        <p:spPr bwMode="auto">
          <a:xfrm>
            <a:off x="-452437" y="2576513"/>
            <a:ext cx="8667750" cy="1465263"/>
          </a:xfrm>
          <a:custGeom>
            <a:avLst/>
            <a:gdLst>
              <a:gd name="T0" fmla="*/ 2200 w 2309"/>
              <a:gd name="T1" fmla="*/ 0 h 389"/>
              <a:gd name="T2" fmla="*/ 2092 w 2309"/>
              <a:gd name="T3" fmla="*/ 109 h 389"/>
              <a:gd name="T4" fmla="*/ 2157 w 2309"/>
              <a:gd name="T5" fmla="*/ 109 h 389"/>
              <a:gd name="T6" fmla="*/ 2157 w 2309"/>
              <a:gd name="T7" fmla="*/ 248 h 389"/>
              <a:gd name="T8" fmla="*/ 2139 w 2309"/>
              <a:gd name="T9" fmla="*/ 291 h 389"/>
              <a:gd name="T10" fmla="*/ 2097 w 2309"/>
              <a:gd name="T11" fmla="*/ 308 h 389"/>
              <a:gd name="T12" fmla="*/ 0 w 2309"/>
              <a:gd name="T13" fmla="*/ 308 h 389"/>
              <a:gd name="T14" fmla="*/ 0 w 2309"/>
              <a:gd name="T15" fmla="*/ 389 h 389"/>
              <a:gd name="T16" fmla="*/ 2097 w 2309"/>
              <a:gd name="T17" fmla="*/ 389 h 389"/>
              <a:gd name="T18" fmla="*/ 2196 w 2309"/>
              <a:gd name="T19" fmla="*/ 348 h 389"/>
              <a:gd name="T20" fmla="*/ 2238 w 2309"/>
              <a:gd name="T21" fmla="*/ 248 h 389"/>
              <a:gd name="T22" fmla="*/ 2238 w 2309"/>
              <a:gd name="T23" fmla="*/ 109 h 389"/>
              <a:gd name="T24" fmla="*/ 2309 w 2309"/>
              <a:gd name="T25" fmla="*/ 109 h 389"/>
              <a:gd name="T26" fmla="*/ 2200 w 2309"/>
              <a:gd name="T2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9" h="389">
                <a:moveTo>
                  <a:pt x="2200" y="0"/>
                </a:moveTo>
                <a:cubicBezTo>
                  <a:pt x="2092" y="109"/>
                  <a:pt x="2092" y="109"/>
                  <a:pt x="2092" y="109"/>
                </a:cubicBezTo>
                <a:cubicBezTo>
                  <a:pt x="2157" y="109"/>
                  <a:pt x="2157" y="109"/>
                  <a:pt x="2157" y="109"/>
                </a:cubicBezTo>
                <a:cubicBezTo>
                  <a:pt x="2157" y="248"/>
                  <a:pt x="2157" y="248"/>
                  <a:pt x="2157" y="248"/>
                </a:cubicBezTo>
                <a:cubicBezTo>
                  <a:pt x="2157" y="264"/>
                  <a:pt x="2150" y="279"/>
                  <a:pt x="2139" y="291"/>
                </a:cubicBezTo>
                <a:cubicBezTo>
                  <a:pt x="2128" y="301"/>
                  <a:pt x="2113" y="308"/>
                  <a:pt x="2097" y="308"/>
                </a:cubicBezTo>
                <a:cubicBezTo>
                  <a:pt x="1138" y="308"/>
                  <a:pt x="117" y="308"/>
                  <a:pt x="0" y="308"/>
                </a:cubicBezTo>
                <a:cubicBezTo>
                  <a:pt x="0" y="389"/>
                  <a:pt x="0" y="389"/>
                  <a:pt x="0" y="389"/>
                </a:cubicBezTo>
                <a:cubicBezTo>
                  <a:pt x="1411" y="389"/>
                  <a:pt x="2097" y="389"/>
                  <a:pt x="2097" y="389"/>
                </a:cubicBezTo>
                <a:cubicBezTo>
                  <a:pt x="2135" y="389"/>
                  <a:pt x="2170" y="372"/>
                  <a:pt x="2196" y="348"/>
                </a:cubicBezTo>
                <a:cubicBezTo>
                  <a:pt x="2221" y="321"/>
                  <a:pt x="2238" y="286"/>
                  <a:pt x="2238" y="248"/>
                </a:cubicBezTo>
                <a:cubicBezTo>
                  <a:pt x="2238" y="109"/>
                  <a:pt x="2238" y="109"/>
                  <a:pt x="2238" y="109"/>
                </a:cubicBezTo>
                <a:cubicBezTo>
                  <a:pt x="2309" y="109"/>
                  <a:pt x="2309" y="109"/>
                  <a:pt x="2309" y="109"/>
                </a:cubicBezTo>
                <a:lnTo>
                  <a:pt x="2200" y="0"/>
                </a:lnTo>
                <a:close/>
              </a:path>
            </a:pathLst>
          </a:custGeom>
          <a:solidFill>
            <a:schemeClr val="accent2"/>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lstStyle/>
          <a:p>
            <a:endParaRPr lang="id-ID"/>
          </a:p>
        </p:txBody>
      </p:sp>
      <p:sp>
        <p:nvSpPr>
          <p:cNvPr id="1048610" name="Freeform 7"/>
          <p:cNvSpPr/>
          <p:nvPr/>
        </p:nvSpPr>
        <p:spPr bwMode="auto">
          <a:xfrm>
            <a:off x="-482600" y="3727451"/>
            <a:ext cx="8161338" cy="1465263"/>
          </a:xfrm>
          <a:custGeom>
            <a:avLst/>
            <a:gdLst>
              <a:gd name="T0" fmla="*/ 2103 w 2174"/>
              <a:gd name="T1" fmla="*/ 281 h 389"/>
              <a:gd name="T2" fmla="*/ 2103 w 2174"/>
              <a:gd name="T3" fmla="*/ 142 h 389"/>
              <a:gd name="T4" fmla="*/ 2062 w 2174"/>
              <a:gd name="T5" fmla="*/ 42 h 389"/>
              <a:gd name="T6" fmla="*/ 1963 w 2174"/>
              <a:gd name="T7" fmla="*/ 0 h 389"/>
              <a:gd name="T8" fmla="*/ 3 w 2174"/>
              <a:gd name="T9" fmla="*/ 0 h 389"/>
              <a:gd name="T10" fmla="*/ 0 w 2174"/>
              <a:gd name="T11" fmla="*/ 81 h 389"/>
              <a:gd name="T12" fmla="*/ 1963 w 2174"/>
              <a:gd name="T13" fmla="*/ 81 h 389"/>
              <a:gd name="T14" fmla="*/ 2005 w 2174"/>
              <a:gd name="T15" fmla="*/ 99 h 389"/>
              <a:gd name="T16" fmla="*/ 2023 w 2174"/>
              <a:gd name="T17" fmla="*/ 142 h 389"/>
              <a:gd name="T18" fmla="*/ 2023 w 2174"/>
              <a:gd name="T19" fmla="*/ 281 h 389"/>
              <a:gd name="T20" fmla="*/ 1958 w 2174"/>
              <a:gd name="T21" fmla="*/ 281 h 389"/>
              <a:gd name="T22" fmla="*/ 2066 w 2174"/>
              <a:gd name="T23" fmla="*/ 389 h 389"/>
              <a:gd name="T24" fmla="*/ 2174 w 2174"/>
              <a:gd name="T25" fmla="*/ 281 h 389"/>
              <a:gd name="T26" fmla="*/ 2103 w 2174"/>
              <a:gd name="T27" fmla="*/ 28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4" h="389">
                <a:moveTo>
                  <a:pt x="2103" y="281"/>
                </a:moveTo>
                <a:cubicBezTo>
                  <a:pt x="2103" y="281"/>
                  <a:pt x="2103" y="281"/>
                  <a:pt x="2103" y="142"/>
                </a:cubicBezTo>
                <a:cubicBezTo>
                  <a:pt x="2103" y="102"/>
                  <a:pt x="2087" y="67"/>
                  <a:pt x="2062" y="42"/>
                </a:cubicBezTo>
                <a:cubicBezTo>
                  <a:pt x="2036" y="16"/>
                  <a:pt x="2001" y="0"/>
                  <a:pt x="1963" y="0"/>
                </a:cubicBezTo>
                <a:cubicBezTo>
                  <a:pt x="1963" y="0"/>
                  <a:pt x="1272" y="0"/>
                  <a:pt x="3" y="0"/>
                </a:cubicBezTo>
                <a:cubicBezTo>
                  <a:pt x="0" y="81"/>
                  <a:pt x="0" y="81"/>
                  <a:pt x="0" y="81"/>
                </a:cubicBezTo>
                <a:cubicBezTo>
                  <a:pt x="111" y="81"/>
                  <a:pt x="1112" y="81"/>
                  <a:pt x="1963" y="81"/>
                </a:cubicBezTo>
                <a:cubicBezTo>
                  <a:pt x="1979" y="81"/>
                  <a:pt x="1993" y="87"/>
                  <a:pt x="2005" y="99"/>
                </a:cubicBezTo>
                <a:cubicBezTo>
                  <a:pt x="2016" y="110"/>
                  <a:pt x="2023" y="125"/>
                  <a:pt x="2023" y="142"/>
                </a:cubicBezTo>
                <a:cubicBezTo>
                  <a:pt x="2023" y="142"/>
                  <a:pt x="2023" y="142"/>
                  <a:pt x="2023" y="281"/>
                </a:cubicBezTo>
                <a:cubicBezTo>
                  <a:pt x="2023" y="281"/>
                  <a:pt x="2023" y="281"/>
                  <a:pt x="1958" y="281"/>
                </a:cubicBezTo>
                <a:cubicBezTo>
                  <a:pt x="1958" y="281"/>
                  <a:pt x="1958" y="281"/>
                  <a:pt x="2066" y="389"/>
                </a:cubicBezTo>
                <a:cubicBezTo>
                  <a:pt x="2174" y="281"/>
                  <a:pt x="2174" y="281"/>
                  <a:pt x="2174" y="281"/>
                </a:cubicBezTo>
                <a:cubicBezTo>
                  <a:pt x="2174" y="281"/>
                  <a:pt x="2174" y="281"/>
                  <a:pt x="2103" y="281"/>
                </a:cubicBezTo>
                <a:close/>
              </a:path>
            </a:pathLst>
          </a:custGeom>
          <a:solidFill>
            <a:schemeClr val="accent3"/>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lstStyle/>
          <a:p>
            <a:endParaRPr lang="id-ID"/>
          </a:p>
        </p:txBody>
      </p:sp>
      <p:sp>
        <p:nvSpPr>
          <p:cNvPr id="1048611" name="Freeform 8"/>
          <p:cNvSpPr/>
          <p:nvPr/>
        </p:nvSpPr>
        <p:spPr bwMode="auto">
          <a:xfrm>
            <a:off x="-490537" y="2576513"/>
            <a:ext cx="6321425" cy="1465263"/>
          </a:xfrm>
          <a:custGeom>
            <a:avLst/>
            <a:gdLst>
              <a:gd name="T0" fmla="*/ 1576 w 1684"/>
              <a:gd name="T1" fmla="*/ 0 h 389"/>
              <a:gd name="T2" fmla="*/ 1468 w 1684"/>
              <a:gd name="T3" fmla="*/ 109 h 389"/>
              <a:gd name="T4" fmla="*/ 1533 w 1684"/>
              <a:gd name="T5" fmla="*/ 109 h 389"/>
              <a:gd name="T6" fmla="*/ 1533 w 1684"/>
              <a:gd name="T7" fmla="*/ 248 h 389"/>
              <a:gd name="T8" fmla="*/ 1515 w 1684"/>
              <a:gd name="T9" fmla="*/ 291 h 389"/>
              <a:gd name="T10" fmla="*/ 1473 w 1684"/>
              <a:gd name="T11" fmla="*/ 308 h 389"/>
              <a:gd name="T12" fmla="*/ 5 w 1684"/>
              <a:gd name="T13" fmla="*/ 308 h 389"/>
              <a:gd name="T14" fmla="*/ 0 w 1684"/>
              <a:gd name="T15" fmla="*/ 389 h 389"/>
              <a:gd name="T16" fmla="*/ 1473 w 1684"/>
              <a:gd name="T17" fmla="*/ 389 h 389"/>
              <a:gd name="T18" fmla="*/ 1572 w 1684"/>
              <a:gd name="T19" fmla="*/ 348 h 389"/>
              <a:gd name="T20" fmla="*/ 1613 w 1684"/>
              <a:gd name="T21" fmla="*/ 248 h 389"/>
              <a:gd name="T22" fmla="*/ 1613 w 1684"/>
              <a:gd name="T23" fmla="*/ 109 h 389"/>
              <a:gd name="T24" fmla="*/ 1684 w 1684"/>
              <a:gd name="T25" fmla="*/ 109 h 389"/>
              <a:gd name="T26" fmla="*/ 1576 w 1684"/>
              <a:gd name="T2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389">
                <a:moveTo>
                  <a:pt x="1576" y="0"/>
                </a:moveTo>
                <a:cubicBezTo>
                  <a:pt x="1468" y="109"/>
                  <a:pt x="1468" y="109"/>
                  <a:pt x="1468" y="109"/>
                </a:cubicBezTo>
                <a:cubicBezTo>
                  <a:pt x="1533" y="109"/>
                  <a:pt x="1533" y="109"/>
                  <a:pt x="1533" y="109"/>
                </a:cubicBezTo>
                <a:cubicBezTo>
                  <a:pt x="1533" y="248"/>
                  <a:pt x="1533" y="248"/>
                  <a:pt x="1533" y="248"/>
                </a:cubicBezTo>
                <a:cubicBezTo>
                  <a:pt x="1533" y="264"/>
                  <a:pt x="1526" y="279"/>
                  <a:pt x="1515" y="291"/>
                </a:cubicBezTo>
                <a:cubicBezTo>
                  <a:pt x="1503" y="301"/>
                  <a:pt x="1489" y="308"/>
                  <a:pt x="1473" y="308"/>
                </a:cubicBezTo>
                <a:cubicBezTo>
                  <a:pt x="987" y="308"/>
                  <a:pt x="91" y="308"/>
                  <a:pt x="5" y="308"/>
                </a:cubicBezTo>
                <a:cubicBezTo>
                  <a:pt x="0" y="389"/>
                  <a:pt x="0" y="389"/>
                  <a:pt x="0" y="389"/>
                </a:cubicBezTo>
                <a:cubicBezTo>
                  <a:pt x="777" y="389"/>
                  <a:pt x="1473" y="389"/>
                  <a:pt x="1473" y="389"/>
                </a:cubicBezTo>
                <a:cubicBezTo>
                  <a:pt x="1511" y="389"/>
                  <a:pt x="1546" y="372"/>
                  <a:pt x="1572" y="348"/>
                </a:cubicBezTo>
                <a:cubicBezTo>
                  <a:pt x="1597" y="321"/>
                  <a:pt x="1613" y="286"/>
                  <a:pt x="1613" y="248"/>
                </a:cubicBezTo>
                <a:cubicBezTo>
                  <a:pt x="1613" y="109"/>
                  <a:pt x="1613" y="109"/>
                  <a:pt x="1613" y="109"/>
                </a:cubicBezTo>
                <a:cubicBezTo>
                  <a:pt x="1684" y="109"/>
                  <a:pt x="1684" y="109"/>
                  <a:pt x="1684" y="109"/>
                </a:cubicBezTo>
                <a:lnTo>
                  <a:pt x="1576" y="0"/>
                </a:lnTo>
                <a:close/>
              </a:path>
            </a:pathLst>
          </a:custGeom>
          <a:solidFill>
            <a:schemeClr val="accent4"/>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lstStyle/>
          <a:p>
            <a:endParaRPr lang="id-ID"/>
          </a:p>
        </p:txBody>
      </p:sp>
      <p:sp>
        <p:nvSpPr>
          <p:cNvPr id="1048612" name="Freeform 11"/>
          <p:cNvSpPr/>
          <p:nvPr/>
        </p:nvSpPr>
        <p:spPr bwMode="auto">
          <a:xfrm>
            <a:off x="0" y="3720928"/>
            <a:ext cx="5666982" cy="1465263"/>
          </a:xfrm>
          <a:custGeom>
            <a:avLst/>
            <a:gdLst>
              <a:gd name="T0" fmla="*/ 1031 w 1102"/>
              <a:gd name="T1" fmla="*/ 281 h 389"/>
              <a:gd name="T2" fmla="*/ 1031 w 1102"/>
              <a:gd name="T3" fmla="*/ 142 h 389"/>
              <a:gd name="T4" fmla="*/ 989 w 1102"/>
              <a:gd name="T5" fmla="*/ 42 h 389"/>
              <a:gd name="T6" fmla="*/ 890 w 1102"/>
              <a:gd name="T7" fmla="*/ 0 h 389"/>
              <a:gd name="T8" fmla="*/ 0 w 1102"/>
              <a:gd name="T9" fmla="*/ 0 h 389"/>
              <a:gd name="T10" fmla="*/ 0 w 1102"/>
              <a:gd name="T11" fmla="*/ 81 h 389"/>
              <a:gd name="T12" fmla="*/ 890 w 1102"/>
              <a:gd name="T13" fmla="*/ 81 h 389"/>
              <a:gd name="T14" fmla="*/ 933 w 1102"/>
              <a:gd name="T15" fmla="*/ 99 h 389"/>
              <a:gd name="T16" fmla="*/ 950 w 1102"/>
              <a:gd name="T17" fmla="*/ 142 h 389"/>
              <a:gd name="T18" fmla="*/ 950 w 1102"/>
              <a:gd name="T19" fmla="*/ 281 h 389"/>
              <a:gd name="T20" fmla="*/ 885 w 1102"/>
              <a:gd name="T21" fmla="*/ 281 h 389"/>
              <a:gd name="T22" fmla="*/ 993 w 1102"/>
              <a:gd name="T23" fmla="*/ 389 h 389"/>
              <a:gd name="T24" fmla="*/ 1102 w 1102"/>
              <a:gd name="T25" fmla="*/ 281 h 389"/>
              <a:gd name="T26" fmla="*/ 1031 w 1102"/>
              <a:gd name="T27" fmla="*/ 28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2" h="389">
                <a:moveTo>
                  <a:pt x="1031" y="281"/>
                </a:moveTo>
                <a:cubicBezTo>
                  <a:pt x="1031" y="281"/>
                  <a:pt x="1031" y="281"/>
                  <a:pt x="1031" y="142"/>
                </a:cubicBezTo>
                <a:cubicBezTo>
                  <a:pt x="1031" y="102"/>
                  <a:pt x="1014" y="67"/>
                  <a:pt x="989" y="42"/>
                </a:cubicBezTo>
                <a:cubicBezTo>
                  <a:pt x="963" y="16"/>
                  <a:pt x="928" y="0"/>
                  <a:pt x="890" y="0"/>
                </a:cubicBezTo>
                <a:cubicBezTo>
                  <a:pt x="890" y="0"/>
                  <a:pt x="479" y="0"/>
                  <a:pt x="0" y="0"/>
                </a:cubicBezTo>
                <a:cubicBezTo>
                  <a:pt x="0" y="81"/>
                  <a:pt x="0" y="81"/>
                  <a:pt x="0" y="81"/>
                </a:cubicBezTo>
                <a:cubicBezTo>
                  <a:pt x="297" y="81"/>
                  <a:pt x="671" y="81"/>
                  <a:pt x="890" y="81"/>
                </a:cubicBezTo>
                <a:cubicBezTo>
                  <a:pt x="907" y="81"/>
                  <a:pt x="921" y="87"/>
                  <a:pt x="933" y="99"/>
                </a:cubicBezTo>
                <a:cubicBezTo>
                  <a:pt x="943" y="110"/>
                  <a:pt x="950" y="125"/>
                  <a:pt x="950" y="142"/>
                </a:cubicBezTo>
                <a:cubicBezTo>
                  <a:pt x="950" y="142"/>
                  <a:pt x="950" y="142"/>
                  <a:pt x="950" y="281"/>
                </a:cubicBezTo>
                <a:cubicBezTo>
                  <a:pt x="950" y="281"/>
                  <a:pt x="950" y="281"/>
                  <a:pt x="885" y="281"/>
                </a:cubicBezTo>
                <a:cubicBezTo>
                  <a:pt x="885" y="281"/>
                  <a:pt x="885" y="281"/>
                  <a:pt x="993" y="389"/>
                </a:cubicBezTo>
                <a:cubicBezTo>
                  <a:pt x="1102" y="281"/>
                  <a:pt x="1102" y="281"/>
                  <a:pt x="1102" y="281"/>
                </a:cubicBezTo>
                <a:cubicBezTo>
                  <a:pt x="1102" y="281"/>
                  <a:pt x="1102" y="281"/>
                  <a:pt x="1031" y="281"/>
                </a:cubicBezTo>
                <a:close/>
              </a:path>
            </a:pathLst>
          </a:custGeom>
          <a:solidFill>
            <a:schemeClr val="tx2"/>
          </a:solidFill>
          <a:ln>
            <a:noFill/>
          </a:ln>
          <a:effectLst>
            <a:outerShdw blurRad="50800" dist="38100" dir="5400000" algn="t" rotWithShape="0">
              <a:prstClr val="black">
                <a:alpha val="15000"/>
              </a:prstClr>
            </a:outerShdw>
          </a:effectLst>
        </p:spPr>
        <p:txBody>
          <a:bodyPr vert="horz" wrap="square" lIns="91440" tIns="45720" rIns="91440" bIns="45720" numCol="1" anchor="t" anchorCtr="0" compatLnSpc="1"/>
          <a:lstStyle/>
          <a:p>
            <a:endParaRPr lang="id-ID"/>
          </a:p>
        </p:txBody>
      </p:sp>
      <p:sp>
        <p:nvSpPr>
          <p:cNvPr id="1048613" name="TextBox 12"/>
          <p:cNvSpPr txBox="1"/>
          <p:nvPr/>
        </p:nvSpPr>
        <p:spPr>
          <a:xfrm>
            <a:off x="9247637" y="2476500"/>
            <a:ext cx="2806538" cy="1938992"/>
          </a:xfrm>
          <a:prstGeom prst="rect">
            <a:avLst/>
          </a:prstGeom>
          <a:noFill/>
        </p:spPr>
        <p:txBody>
          <a:bodyPr wrap="square" rtlCol="0">
            <a:spAutoFit/>
          </a:bodyPr>
          <a:lstStyle/>
          <a:p>
            <a:endParaRPr lang="en-US" sz="4000" b="1" i="1" dirty="0" smtClean="0">
              <a:latin typeface="+mj-lt"/>
            </a:endParaRPr>
          </a:p>
          <a:p>
            <a:endParaRPr lang="en-US" sz="4000" b="1" i="1" dirty="0" smtClean="0">
              <a:latin typeface="+mj-lt"/>
            </a:endParaRPr>
          </a:p>
          <a:p>
            <a:r>
              <a:rPr lang="en-US" sz="4000" b="1" i="1" dirty="0" smtClean="0">
                <a:latin typeface="+mj-lt"/>
              </a:rPr>
              <a:t>ETIOLOGY</a:t>
            </a:r>
            <a:endParaRPr lang="id-ID" sz="4000" b="1" i="1" dirty="0">
              <a:latin typeface="+mj-lt"/>
            </a:endParaRPr>
          </a:p>
        </p:txBody>
      </p:sp>
      <p:sp>
        <p:nvSpPr>
          <p:cNvPr id="1048614" name="TextBox 1048613"/>
          <p:cNvSpPr txBox="1"/>
          <p:nvPr/>
        </p:nvSpPr>
        <p:spPr>
          <a:xfrm>
            <a:off x="7148834" y="1931352"/>
            <a:ext cx="2242816" cy="523220"/>
          </a:xfrm>
          <a:prstGeom prst="rect">
            <a:avLst/>
          </a:prstGeom>
        </p:spPr>
        <p:txBody>
          <a:bodyPr wrap="square" rtlCol="0">
            <a:spAutoFit/>
          </a:bodyPr>
          <a:lstStyle/>
          <a:p>
            <a:r>
              <a:rPr lang="en-US" sz="2800" b="1" dirty="0" smtClean="0">
                <a:solidFill>
                  <a:srgbClr val="000000"/>
                </a:solidFill>
              </a:rPr>
              <a:t>HISTORY</a:t>
            </a:r>
            <a:endParaRPr lang="en-US" sz="2800" b="1" dirty="0">
              <a:solidFill>
                <a:srgbClr val="000000"/>
              </a:solidFill>
            </a:endParaRPr>
          </a:p>
        </p:txBody>
      </p:sp>
      <p:sp>
        <p:nvSpPr>
          <p:cNvPr id="1048615" name="TextBox 1048614"/>
          <p:cNvSpPr txBox="1"/>
          <p:nvPr/>
        </p:nvSpPr>
        <p:spPr>
          <a:xfrm>
            <a:off x="5916223" y="5166749"/>
            <a:ext cx="5380427" cy="954107"/>
          </a:xfrm>
          <a:prstGeom prst="rect">
            <a:avLst/>
          </a:prstGeom>
        </p:spPr>
        <p:txBody>
          <a:bodyPr wrap="square" rtlCol="0">
            <a:spAutoFit/>
          </a:bodyPr>
          <a:lstStyle/>
          <a:p>
            <a:r>
              <a:rPr lang="en-US" sz="2800" dirty="0" smtClean="0">
                <a:solidFill>
                  <a:srgbClr val="000000"/>
                </a:solidFill>
              </a:rPr>
              <a:t>	</a:t>
            </a:r>
            <a:r>
              <a:rPr lang="en-US" sz="2800" b="1" dirty="0" smtClean="0">
                <a:solidFill>
                  <a:srgbClr val="000000"/>
                </a:solidFill>
              </a:rPr>
              <a:t>COMPLICATIONS IN 	PRESENTPREGNANCY</a:t>
            </a:r>
            <a:endParaRPr lang="en-US" sz="2800" b="1" dirty="0">
              <a:solidFill>
                <a:srgbClr val="000000"/>
              </a:solidFill>
            </a:endParaRPr>
          </a:p>
        </p:txBody>
      </p:sp>
      <p:sp>
        <p:nvSpPr>
          <p:cNvPr id="1048616" name="TextBox 1048615"/>
          <p:cNvSpPr txBox="1"/>
          <p:nvPr/>
        </p:nvSpPr>
        <p:spPr>
          <a:xfrm>
            <a:off x="3505201" y="1931353"/>
            <a:ext cx="2590800" cy="523220"/>
          </a:xfrm>
          <a:prstGeom prst="rect">
            <a:avLst/>
          </a:prstGeom>
        </p:spPr>
        <p:txBody>
          <a:bodyPr wrap="square" rtlCol="0">
            <a:spAutoFit/>
          </a:bodyPr>
          <a:lstStyle/>
          <a:p>
            <a:r>
              <a:rPr lang="en-US" sz="2800" b="1" dirty="0" smtClean="0">
                <a:solidFill>
                  <a:srgbClr val="000000"/>
                </a:solidFill>
              </a:rPr>
              <a:t>IATROGENIC</a:t>
            </a:r>
            <a:endParaRPr lang="en-US" sz="2800" b="1" dirty="0">
              <a:solidFill>
                <a:srgbClr val="000000"/>
              </a:solidFill>
            </a:endParaRPr>
          </a:p>
        </p:txBody>
      </p:sp>
      <p:sp>
        <p:nvSpPr>
          <p:cNvPr id="1048617" name="TextBox 1048616"/>
          <p:cNvSpPr txBox="1"/>
          <p:nvPr/>
        </p:nvSpPr>
        <p:spPr>
          <a:xfrm>
            <a:off x="3390900" y="5319396"/>
            <a:ext cx="2439988" cy="523220"/>
          </a:xfrm>
          <a:prstGeom prst="rect">
            <a:avLst/>
          </a:prstGeom>
        </p:spPr>
        <p:txBody>
          <a:bodyPr wrap="square" rtlCol="0">
            <a:spAutoFit/>
          </a:bodyPr>
          <a:lstStyle/>
          <a:p>
            <a:r>
              <a:rPr lang="en-US" sz="2800" b="1" dirty="0" smtClean="0">
                <a:solidFill>
                  <a:srgbClr val="000000"/>
                </a:solidFill>
              </a:rPr>
              <a:t>IDIOPATHIC</a:t>
            </a:r>
            <a:endParaRPr lang="en-US" sz="2800" b="1" dirty="0">
              <a:solidFill>
                <a:srgbClr val="0000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8608"/>
                                        </p:tgtEl>
                                        <p:attrNameLst>
                                          <p:attrName>style.visibility</p:attrName>
                                        </p:attrNameLst>
                                      </p:cBhvr>
                                      <p:to>
                                        <p:strVal val="visible"/>
                                      </p:to>
                                    </p:set>
                                    <p:animEffect transition="in" filter="wipe(left)">
                                      <p:cBhvr>
                                        <p:cTn id="7" dur="500"/>
                                        <p:tgtEl>
                                          <p:spTgt spid="104860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8613"/>
                                        </p:tgtEl>
                                        <p:attrNameLst>
                                          <p:attrName>style.visibility</p:attrName>
                                        </p:attrNameLst>
                                      </p:cBhvr>
                                      <p:to>
                                        <p:strVal val="visible"/>
                                      </p:to>
                                    </p:set>
                                    <p:anim calcmode="lin" valueType="num">
                                      <p:cBhvr>
                                        <p:cTn id="11" dur="500" fill="hold"/>
                                        <p:tgtEl>
                                          <p:spTgt spid="1048613"/>
                                        </p:tgtEl>
                                        <p:attrNameLst>
                                          <p:attrName>ppt_w</p:attrName>
                                        </p:attrNameLst>
                                      </p:cBhvr>
                                      <p:tavLst>
                                        <p:tav tm="0">
                                          <p:val>
                                            <p:fltVal val="0"/>
                                          </p:val>
                                        </p:tav>
                                        <p:tav tm="100000">
                                          <p:val>
                                            <p:strVal val="#ppt_w"/>
                                          </p:val>
                                        </p:tav>
                                      </p:tavLst>
                                    </p:anim>
                                    <p:anim calcmode="lin" valueType="num">
                                      <p:cBhvr>
                                        <p:cTn id="12" dur="500" fill="hold"/>
                                        <p:tgtEl>
                                          <p:spTgt spid="1048613"/>
                                        </p:tgtEl>
                                        <p:attrNameLst>
                                          <p:attrName>ppt_h</p:attrName>
                                        </p:attrNameLst>
                                      </p:cBhvr>
                                      <p:tavLst>
                                        <p:tav tm="0">
                                          <p:val>
                                            <p:fltVal val="0"/>
                                          </p:val>
                                        </p:tav>
                                        <p:tav tm="100000">
                                          <p:val>
                                            <p:strVal val="#ppt_h"/>
                                          </p:val>
                                        </p:tav>
                                      </p:tavLst>
                                    </p:anim>
                                    <p:animEffect transition="in" filter="fade">
                                      <p:cBhvr>
                                        <p:cTn id="13" dur="500"/>
                                        <p:tgtEl>
                                          <p:spTgt spid="10486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48609"/>
                                        </p:tgtEl>
                                        <p:attrNameLst>
                                          <p:attrName>style.visibility</p:attrName>
                                        </p:attrNameLst>
                                      </p:cBhvr>
                                      <p:to>
                                        <p:strVal val="visible"/>
                                      </p:to>
                                    </p:set>
                                    <p:animEffect transition="in" filter="wipe(left)">
                                      <p:cBhvr>
                                        <p:cTn id="17" dur="500"/>
                                        <p:tgtEl>
                                          <p:spTgt spid="104860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48610"/>
                                        </p:tgtEl>
                                        <p:attrNameLst>
                                          <p:attrName>style.visibility</p:attrName>
                                        </p:attrNameLst>
                                      </p:cBhvr>
                                      <p:to>
                                        <p:strVal val="visible"/>
                                      </p:to>
                                    </p:set>
                                    <p:animEffect transition="in" filter="wipe(left)">
                                      <p:cBhvr>
                                        <p:cTn id="21" dur="500"/>
                                        <p:tgtEl>
                                          <p:spTgt spid="1048610"/>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048611"/>
                                        </p:tgtEl>
                                        <p:attrNameLst>
                                          <p:attrName>style.visibility</p:attrName>
                                        </p:attrNameLst>
                                      </p:cBhvr>
                                      <p:to>
                                        <p:strVal val="visible"/>
                                      </p:to>
                                    </p:set>
                                    <p:animEffect transition="in" filter="wipe(left)">
                                      <p:cBhvr>
                                        <p:cTn id="25" dur="500"/>
                                        <p:tgtEl>
                                          <p:spTgt spid="1048611"/>
                                        </p:tgtEl>
                                      </p:cBhvr>
                                    </p:animEffect>
                                  </p:childTnLst>
                                </p:cTn>
                              </p:par>
                            </p:childTnLst>
                          </p:cTn>
                        </p:par>
                        <p:par>
                          <p:cTn id="26" fill="hold">
                            <p:stCondLst>
                              <p:cond delay="6000"/>
                            </p:stCondLst>
                            <p:childTnLst>
                              <p:par>
                                <p:cTn id="27" presetID="22" presetClass="entr" presetSubtype="8" fill="hold" grpId="0" nodeType="afterEffect">
                                  <p:stCondLst>
                                    <p:cond delay="0"/>
                                  </p:stCondLst>
                                  <p:childTnLst>
                                    <p:set>
                                      <p:cBhvr>
                                        <p:cTn id="28" dur="1" fill="hold">
                                          <p:stCondLst>
                                            <p:cond delay="0"/>
                                          </p:stCondLst>
                                        </p:cTn>
                                        <p:tgtEl>
                                          <p:spTgt spid="1048612"/>
                                        </p:tgtEl>
                                        <p:attrNameLst>
                                          <p:attrName>style.visibility</p:attrName>
                                        </p:attrNameLst>
                                      </p:cBhvr>
                                      <p:to>
                                        <p:strVal val="visible"/>
                                      </p:to>
                                    </p:set>
                                    <p:animEffect transition="in" filter="wipe(left)">
                                      <p:cBhvr>
                                        <p:cTn id="29" dur="500"/>
                                        <p:tgtEl>
                                          <p:spTgt spid="104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8" grpId="0" animBg="1"/>
      <p:bldP spid="1048609" grpId="0" animBg="1"/>
      <p:bldP spid="1048610" grpId="0" animBg="1"/>
      <p:bldP spid="1048611" grpId="0" animBg="1"/>
      <p:bldP spid="1048612" grpId="0" animBg="1"/>
      <p:bldP spid="10486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TextBox 1048632"/>
          <p:cNvSpPr txBox="1"/>
          <p:nvPr/>
        </p:nvSpPr>
        <p:spPr>
          <a:xfrm>
            <a:off x="0" y="1162050"/>
            <a:ext cx="12192000" cy="5940088"/>
          </a:xfrm>
          <a:prstGeom prst="rect">
            <a:avLst/>
          </a:prstGeom>
          <a:solidFill>
            <a:srgbClr val="CCFECC"/>
          </a:solidFill>
          <a:ln w="25400">
            <a:solidFill>
              <a:srgbClr val="67FC67"/>
            </a:solidFill>
            <a:prstDash val="solid"/>
          </a:ln>
        </p:spPr>
        <p:txBody>
          <a:bodyPr wrap="square" rtlCol="0">
            <a:spAutoFit/>
          </a:bodyPr>
          <a:lstStyle/>
          <a:p>
            <a:pPr marL="457200" indent="-457200">
              <a:buFont typeface="Wingdings" charset="2"/>
              <a:buChar char="u"/>
            </a:pPr>
            <a:endParaRPr lang="en-US" sz="2800" dirty="0" smtClean="0">
              <a:solidFill>
                <a:srgbClr val="800000"/>
              </a:solidFill>
            </a:endParaRPr>
          </a:p>
          <a:p>
            <a:pPr marL="457200" indent="-457200" algn="just">
              <a:buFont typeface="Wingdings" charset="2"/>
              <a:buChar char="u"/>
            </a:pPr>
            <a:r>
              <a:rPr lang="en-US" sz="3200" b="1" dirty="0" smtClean="0">
                <a:solidFill>
                  <a:srgbClr val="800000"/>
                </a:solidFill>
              </a:rPr>
              <a:t>IATROGENIC: </a:t>
            </a:r>
          </a:p>
          <a:p>
            <a:pPr marL="457200" indent="-457200" algn="just"/>
            <a:r>
              <a:rPr lang="en-US" sz="3200" b="1" dirty="0" smtClean="0">
                <a:solidFill>
                  <a:srgbClr val="800000"/>
                </a:solidFill>
              </a:rPr>
              <a:t>			Indicated </a:t>
            </a:r>
            <a:r>
              <a:rPr lang="en-US" sz="3200" b="1" dirty="0">
                <a:solidFill>
                  <a:srgbClr val="800000"/>
                </a:solidFill>
              </a:rPr>
              <a:t>preterm delivery due to medical or </a:t>
            </a:r>
            <a:r>
              <a:rPr lang="en-US" sz="3200" b="1" dirty="0" smtClean="0">
                <a:solidFill>
                  <a:srgbClr val="800000"/>
                </a:solidFill>
              </a:rPr>
              <a:t>			obstetric complications.</a:t>
            </a:r>
          </a:p>
          <a:p>
            <a:pPr marL="457200" indent="-457200" algn="just"/>
            <a:endParaRPr lang="en-US" sz="3200" b="1" dirty="0">
              <a:solidFill>
                <a:srgbClr val="800000"/>
              </a:solidFill>
            </a:endParaRPr>
          </a:p>
          <a:p>
            <a:pPr marL="457200" indent="-457200" algn="just">
              <a:buFont typeface="Wingdings" charset="2"/>
              <a:buChar char="u"/>
            </a:pPr>
            <a:r>
              <a:rPr lang="en-US" sz="3200" b="1" dirty="0">
                <a:solidFill>
                  <a:srgbClr val="800000"/>
                </a:solidFill>
              </a:rPr>
              <a:t> </a:t>
            </a:r>
            <a:r>
              <a:rPr lang="en-US" sz="3200" b="1" dirty="0" smtClean="0">
                <a:solidFill>
                  <a:srgbClr val="800000"/>
                </a:solidFill>
              </a:rPr>
              <a:t>IDIOPATHIC: </a:t>
            </a:r>
            <a:r>
              <a:rPr lang="en-US" sz="3200" b="1" dirty="0">
                <a:solidFill>
                  <a:srgbClr val="800000"/>
                </a:solidFill>
              </a:rPr>
              <a:t>(</a:t>
            </a:r>
            <a:r>
              <a:rPr lang="en-US" sz="3200" b="1" dirty="0" smtClean="0">
                <a:solidFill>
                  <a:srgbClr val="800000"/>
                </a:solidFill>
              </a:rPr>
              <a:t>Majority)</a:t>
            </a:r>
          </a:p>
          <a:p>
            <a:pPr marL="457200" indent="-457200" algn="just"/>
            <a:r>
              <a:rPr lang="en-US" sz="3200" b="1" dirty="0" smtClean="0">
                <a:solidFill>
                  <a:srgbClr val="800000"/>
                </a:solidFill>
              </a:rPr>
              <a:t>			Premature </a:t>
            </a:r>
            <a:r>
              <a:rPr lang="en-US" sz="3200" b="1" dirty="0">
                <a:solidFill>
                  <a:srgbClr val="800000"/>
                </a:solidFill>
              </a:rPr>
              <a:t>effacement of the cervix with irritable </a:t>
            </a:r>
            <a:r>
              <a:rPr lang="en-US" sz="3200" b="1" dirty="0" smtClean="0">
                <a:solidFill>
                  <a:srgbClr val="800000"/>
                </a:solidFill>
              </a:rPr>
              <a:t>uterus and early </a:t>
            </a:r>
            <a:r>
              <a:rPr lang="en-US" sz="3200" b="1" dirty="0">
                <a:solidFill>
                  <a:srgbClr val="800000"/>
                </a:solidFill>
              </a:rPr>
              <a:t>engagement of the head are often associated. In the </a:t>
            </a:r>
            <a:r>
              <a:rPr lang="en-US" sz="3200" b="1" dirty="0" smtClean="0">
                <a:solidFill>
                  <a:srgbClr val="800000"/>
                </a:solidFill>
              </a:rPr>
              <a:t>absence </a:t>
            </a:r>
            <a:r>
              <a:rPr lang="en-US" sz="3200" b="1" dirty="0">
                <a:solidFill>
                  <a:srgbClr val="800000"/>
                </a:solidFill>
              </a:rPr>
              <a:t>of any complicating factors, it is presumed that </a:t>
            </a:r>
            <a:r>
              <a:rPr lang="en-US" sz="3200" b="1" dirty="0" smtClean="0">
                <a:solidFill>
                  <a:srgbClr val="800000"/>
                </a:solidFill>
              </a:rPr>
              <a:t>there </a:t>
            </a:r>
            <a:r>
              <a:rPr lang="en-US" sz="3200" b="1" dirty="0">
                <a:solidFill>
                  <a:srgbClr val="800000"/>
                </a:solidFill>
              </a:rPr>
              <a:t>is premature activation of the same systems involved </a:t>
            </a:r>
            <a:r>
              <a:rPr lang="en-US" sz="3200" b="1" dirty="0" smtClean="0">
                <a:solidFill>
                  <a:srgbClr val="800000"/>
                </a:solidFill>
              </a:rPr>
              <a:t>in </a:t>
            </a:r>
            <a:r>
              <a:rPr lang="en-US" sz="3200" b="1" dirty="0">
                <a:solidFill>
                  <a:srgbClr val="800000"/>
                </a:solidFill>
              </a:rPr>
              <a:t>initiating labor at term</a:t>
            </a:r>
            <a:r>
              <a:rPr lang="en-US" sz="3200" b="1" dirty="0" smtClean="0">
                <a:solidFill>
                  <a:srgbClr val="800000"/>
                </a:solidFill>
              </a:rPr>
              <a:t>.</a:t>
            </a:r>
          </a:p>
          <a:p>
            <a:pPr marL="457200" indent="-457200" algn="just"/>
            <a:endParaRPr lang="en-US" sz="3200" b="1" dirty="0">
              <a:solidFill>
                <a:srgbClr val="800000"/>
              </a:solidFill>
            </a:endParaRPr>
          </a:p>
        </p:txBody>
      </p:sp>
      <p:sp>
        <p:nvSpPr>
          <p:cNvPr id="1048634" name="TextBox 1048633"/>
          <p:cNvSpPr txBox="1"/>
          <p:nvPr/>
        </p:nvSpPr>
        <p:spPr>
          <a:xfrm>
            <a:off x="3086100" y="277329"/>
            <a:ext cx="5376091" cy="646331"/>
          </a:xfrm>
          <a:prstGeom prst="rect">
            <a:avLst/>
          </a:prstGeom>
        </p:spPr>
        <p:txBody>
          <a:bodyPr wrap="square" rtlCol="0">
            <a:spAutoFit/>
          </a:bodyPr>
          <a:lstStyle/>
          <a:p>
            <a:r>
              <a:rPr lang="en-US" sz="3600" b="1" dirty="0" smtClean="0">
                <a:solidFill>
                  <a:srgbClr val="000000"/>
                </a:solidFill>
              </a:rPr>
              <a:t>        ETIOLOGY</a:t>
            </a:r>
            <a:endParaRPr lang="en-US" sz="3600" b="1"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048617"/>
          <p:cNvSpPr>
            <a:spLocks noGrp="1"/>
          </p:cNvSpPr>
          <p:nvPr>
            <p:ph type="title"/>
          </p:nvPr>
        </p:nvSpPr>
        <p:spPr>
          <a:xfrm>
            <a:off x="838200" y="361157"/>
            <a:ext cx="5720733" cy="757130"/>
          </a:xfrm>
          <a:prstGeom prst="rect">
            <a:avLst/>
          </a:prstGeom>
          <a:noFill/>
        </p:spPr>
        <p:txBody>
          <a:bodyPr wrap="none" rtlCol="0">
            <a:spAutoFit/>
          </a:bodyPr>
          <a:lstStyle/>
          <a:p>
            <a:r>
              <a:rPr lang="en-US" sz="4800" b="1" i="1" dirty="0" smtClean="0">
                <a:latin typeface="+mj-lt"/>
              </a:rPr>
              <a:t>				HISTORY</a:t>
            </a:r>
            <a:endParaRPr lang="id-ID" sz="2400" b="1" i="1" dirty="0">
              <a:latin typeface="+mj-lt"/>
            </a:endParaRPr>
          </a:p>
        </p:txBody>
      </p:sp>
      <p:sp>
        <p:nvSpPr>
          <p:cNvPr id="1048619" name="Rounded Rectangle 1048618"/>
          <p:cNvSpPr/>
          <p:nvPr/>
        </p:nvSpPr>
        <p:spPr>
          <a:xfrm>
            <a:off x="1" y="1176495"/>
            <a:ext cx="3258768" cy="2420569"/>
          </a:xfrm>
          <a:prstGeom prst="roundRect">
            <a:avLst/>
          </a:prstGeom>
          <a:solidFill>
            <a:srgbClr val="E1793C"/>
          </a:solidFill>
        </p:spPr>
        <p:txBody>
          <a:bodyPr anchor="ctr"/>
          <a:lstStyle/>
          <a:p>
            <a:pPr algn="ctr"/>
            <a:r>
              <a:rPr lang="en-US" sz="2400" b="1" dirty="0">
                <a:solidFill>
                  <a:srgbClr val="FFFFFF"/>
                </a:solidFill>
              </a:rPr>
              <a:t>Previous history of induced or spontaneous abortion or preterm delivery;</a:t>
            </a:r>
          </a:p>
        </p:txBody>
      </p:sp>
      <p:sp>
        <p:nvSpPr>
          <p:cNvPr id="1048620" name="Rounded Rectangle 1048619"/>
          <p:cNvSpPr/>
          <p:nvPr/>
        </p:nvSpPr>
        <p:spPr>
          <a:xfrm>
            <a:off x="4133850" y="1138757"/>
            <a:ext cx="3390404" cy="2496044"/>
          </a:xfrm>
          <a:prstGeom prst="roundRect">
            <a:avLst/>
          </a:prstGeom>
          <a:solidFill>
            <a:srgbClr val="E1793C"/>
          </a:solidFill>
        </p:spPr>
        <p:txBody>
          <a:bodyPr anchor="ctr"/>
          <a:lstStyle/>
          <a:p>
            <a:pPr algn="just"/>
            <a:r>
              <a:rPr lang="en-US" sz="2400" b="1" dirty="0">
                <a:solidFill>
                  <a:srgbClr val="FFFFFF"/>
                </a:solidFill>
              </a:rPr>
              <a:t>Pregnancy following assisted reproductive techniques (ART);</a:t>
            </a:r>
          </a:p>
        </p:txBody>
      </p:sp>
      <p:sp>
        <p:nvSpPr>
          <p:cNvPr id="1048621" name="Rounded Rectangle 1048620"/>
          <p:cNvSpPr/>
          <p:nvPr/>
        </p:nvSpPr>
        <p:spPr>
          <a:xfrm>
            <a:off x="9293696" y="1047751"/>
            <a:ext cx="2809717" cy="2562622"/>
          </a:xfrm>
          <a:prstGeom prst="roundRect">
            <a:avLst/>
          </a:prstGeom>
          <a:solidFill>
            <a:srgbClr val="E1793C"/>
          </a:solidFill>
        </p:spPr>
        <p:txBody>
          <a:bodyPr anchor="ctr"/>
          <a:lstStyle/>
          <a:p>
            <a:pPr algn="ctr"/>
            <a:r>
              <a:rPr lang="en-US" sz="2800" b="1" dirty="0">
                <a:solidFill>
                  <a:srgbClr val="FFFFFF"/>
                </a:solidFill>
              </a:rPr>
              <a:t>Asymptomatic bacteriuria or recurrent urinary tract infection; </a:t>
            </a:r>
          </a:p>
        </p:txBody>
      </p:sp>
      <p:sp>
        <p:nvSpPr>
          <p:cNvPr id="1048622" name="Rounded Rectangle 1048621"/>
          <p:cNvSpPr/>
          <p:nvPr/>
        </p:nvSpPr>
        <p:spPr>
          <a:xfrm>
            <a:off x="0" y="3964394"/>
            <a:ext cx="3264970" cy="2893606"/>
          </a:xfrm>
          <a:prstGeom prst="roundRect">
            <a:avLst/>
          </a:prstGeom>
          <a:solidFill>
            <a:srgbClr val="E1793C"/>
          </a:solidFill>
        </p:spPr>
        <p:txBody>
          <a:bodyPr anchor="ctr"/>
          <a:lstStyle/>
          <a:p>
            <a:pPr algn="ctr"/>
            <a:r>
              <a:rPr lang="en-US" sz="3200" b="1" dirty="0">
                <a:solidFill>
                  <a:srgbClr val="FFFFFF"/>
                </a:solidFill>
              </a:rPr>
              <a:t>Smoking habits </a:t>
            </a:r>
          </a:p>
        </p:txBody>
      </p:sp>
      <p:sp>
        <p:nvSpPr>
          <p:cNvPr id="1048623" name="Rounded Rectangle 1048622"/>
          <p:cNvSpPr/>
          <p:nvPr/>
        </p:nvSpPr>
        <p:spPr>
          <a:xfrm>
            <a:off x="4152900" y="3964394"/>
            <a:ext cx="3458303" cy="2893606"/>
          </a:xfrm>
          <a:prstGeom prst="roundRect">
            <a:avLst/>
          </a:prstGeom>
          <a:solidFill>
            <a:srgbClr val="E1793C"/>
          </a:solidFill>
        </p:spPr>
        <p:txBody>
          <a:bodyPr anchor="ctr"/>
          <a:lstStyle/>
          <a:p>
            <a:pPr algn="ctr"/>
            <a:r>
              <a:rPr lang="en-US" sz="2800" b="1" dirty="0" smtClean="0">
                <a:solidFill>
                  <a:srgbClr val="FFFFFF"/>
                </a:solidFill>
              </a:rPr>
              <a:t> </a:t>
            </a:r>
            <a:r>
              <a:rPr lang="en-US" sz="2800" b="1" dirty="0">
                <a:solidFill>
                  <a:srgbClr val="FFFFFF"/>
                </a:solidFill>
              </a:rPr>
              <a:t>Low socioeconomic and nutritional status and </a:t>
            </a:r>
            <a:endParaRPr lang="en-US" dirty="0">
              <a:solidFill>
                <a:srgbClr val="FFFFFF"/>
              </a:solidFill>
            </a:endParaRPr>
          </a:p>
        </p:txBody>
      </p:sp>
      <p:sp>
        <p:nvSpPr>
          <p:cNvPr id="1048624" name="Rounded Rectangle 1048623"/>
          <p:cNvSpPr/>
          <p:nvPr/>
        </p:nvSpPr>
        <p:spPr>
          <a:xfrm>
            <a:off x="9334500" y="4034062"/>
            <a:ext cx="2857500" cy="2823938"/>
          </a:xfrm>
          <a:prstGeom prst="roundRect">
            <a:avLst/>
          </a:prstGeom>
          <a:solidFill>
            <a:srgbClr val="E1793C"/>
          </a:solidFill>
        </p:spPr>
        <p:txBody>
          <a:bodyPr anchor="ctr"/>
          <a:lstStyle/>
          <a:p>
            <a:pPr algn="ctr"/>
            <a:r>
              <a:rPr lang="en-US" sz="3200" b="1" dirty="0">
                <a:solidFill>
                  <a:srgbClr val="FFFFFF"/>
                </a:solidFill>
              </a:rPr>
              <a:t>Maternal stress</a:t>
            </a:r>
            <a:r>
              <a:rPr lang="en-US" dirty="0">
                <a:solidFill>
                  <a:srgbClr val="FFFFFF"/>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2FA490CA-A3CC-45A5-8277-C025A93C031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20F4AFE-C951-4D95-92C3-2E641EF278F5}"/>
              </a:ext>
            </a:extLst>
          </p:cNvPr>
          <p:cNvSpPr>
            <a:spLocks noGrp="1"/>
          </p:cNvSpPr>
          <p:nvPr>
            <p:ph type="title" idx="4"/>
          </p:nvPr>
        </p:nvSpPr>
        <p:spPr>
          <a:xfrm>
            <a:off x="0" y="1"/>
            <a:ext cx="7505700" cy="1543049"/>
          </a:xfrm>
        </p:spPr>
        <p:txBody>
          <a:bodyPr rtlCol="0"/>
          <a:lstStyle/>
          <a:p>
            <a:r>
              <a:rPr sz="2800" smtClean="0">
                <a:latin typeface="Kaushan Script"/>
              </a:rPr>
              <a:t>    </a:t>
            </a:r>
            <a:r>
              <a:rPr lang="en-US" sz="2800" b="1" dirty="0" smtClean="0">
                <a:latin typeface="Kaushan Script"/>
              </a:rPr>
              <a:t>ETIOLOGY </a:t>
            </a:r>
            <a:r>
              <a:rPr lang="en-US" sz="2800" b="1" dirty="0">
                <a:latin typeface="Kaushan Script"/>
              </a:rPr>
              <a:t>AND PATHWAYS LEADS TO </a:t>
            </a:r>
            <a:r>
              <a:rPr lang="en-US" sz="2800" b="1" dirty="0" smtClean="0">
                <a:latin typeface="Kaushan Script"/>
              </a:rPr>
              <a:t>              SPONTANEOUS </a:t>
            </a:r>
            <a:r>
              <a:rPr lang="en-US" sz="2800" b="1" dirty="0">
                <a:latin typeface="Kaushan Script"/>
              </a:rPr>
              <a:t>PRETERM BIRTH</a:t>
            </a:r>
          </a:p>
        </p:txBody>
      </p:sp>
      <p:sp>
        <p:nvSpPr>
          <p:cNvPr id="3" name="Slide Number Placeholder 5">
            <a:extLst>
              <a:ext uri="{3A1EE33F-E559-4A2A-BCC2-BB261238BB2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1929C58-9507-4468-91B3-BE6252A992DF}"/>
              </a:ext>
            </a:extLst>
          </p:cNvPr>
          <p:cNvSpPr>
            <a:spLocks noGrp="1"/>
          </p:cNvSpPr>
          <p:nvPr>
            <p:ph type="sldNum" sz="quarter" idx="5"/>
          </p:nvPr>
        </p:nvSpPr>
        <p:spPr/>
        <p:txBody>
          <a:bodyPr rtlCol="0"/>
          <a:lstStyle/>
          <a:p>
            <a:fld id="{02013008-BA07-4953-A951-978E0F158C6B}" type="slidenum">
              <a:rPr/>
              <a:pPr/>
              <a:t>19</a:t>
            </a:fld>
            <a:endParaRPr lang="en-US" dirty="0"/>
          </a:p>
        </p:txBody>
      </p:sp>
      <p:sp>
        <p:nvSpPr>
          <p:cNvPr id="4" name="Date Placeholder 3">
            <a:extLst>
              <a:ext uri="{8BBFC495-D97B-4955-8887-54B7CF66D6F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AA244A0-03D9-4E8E-ACA3-DB5EB6ABEC0C}"/>
              </a:ext>
            </a:extLst>
          </p:cNvPr>
          <p:cNvSpPr>
            <a:spLocks noGrp="1"/>
          </p:cNvSpPr>
          <p:nvPr>
            <p:ph type="dt" sz="half" idx="6"/>
          </p:nvPr>
        </p:nvSpPr>
        <p:spPr/>
        <p:txBody>
          <a:bodyPr rtlCol="0"/>
          <a:lstStyle/>
          <a:p>
            <a:fld id="{4B9FDE34-000B-439A-8281-BE1389AA5720}" type="datetime4">
              <a:rPr lang="en-US"/>
              <a:pPr/>
              <a:t>January 6, 2021</a:t>
            </a:fld>
            <a:endParaRPr lang="en-US" dirty="0"/>
          </a:p>
        </p:txBody>
      </p:sp>
      <p:sp>
        <p:nvSpPr>
          <p:cNvPr id="5" name="Footer Placeholder 4">
            <a:extLst>
              <a:ext uri="{F9BF2432-EE38-4202-9E19-32E162F7210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1E3E514-42A0-44EB-B223-3A3EB39448F9}"/>
              </a:ext>
            </a:extLst>
          </p:cNvPr>
          <p:cNvSpPr>
            <a:spLocks noGrp="1"/>
          </p:cNvSpPr>
          <p:nvPr>
            <p:ph type="ftr" sz="quarter" idx="7"/>
          </p:nvPr>
        </p:nvSpPr>
        <p:spPr/>
        <p:txBody>
          <a:bodyPr rtlCol="0"/>
          <a:lstStyle/>
          <a:p>
            <a:r>
              <a:rPr lang="en-US" dirty="0"/>
              <a:t>Footer Message</a:t>
            </a:r>
          </a:p>
        </p:txBody>
      </p:sp>
      <p:pic>
        <p:nvPicPr>
          <p:cNvPr id="6" name="Picture 5">
            <a:extLst>
              <a:ext uri="{B1BCBE11-1961-4886-A626-E47C30E07CF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56D9DC8-3F9A-43F5-A4F7-C4272676645E}"/>
              </a:ext>
            </a:extLst>
          </p:cNvPr>
          <p:cNvPicPr>
            <a:picLocks noChangeAspect="1"/>
          </p:cNvPicPr>
          <p:nvPr/>
        </p:nvPicPr>
        <p:blipFill>
          <a:blip r:embed="rId2"/>
          <a:stretch>
            <a:fillRect/>
          </a:stretch>
        </p:blipFill>
        <p:spPr>
          <a:xfrm>
            <a:off x="7567908" y="0"/>
            <a:ext cx="4624092" cy="6858000"/>
          </a:xfrm>
          <a:prstGeom prst="rect">
            <a:avLst/>
          </a:prstGeom>
        </p:spPr>
      </p:pic>
      <p:pic>
        <p:nvPicPr>
          <p:cNvPr id="7" name="Picture 6">
            <a:extLst>
              <a:ext uri="{61D75CE7-E2A2-49A0-B99F-707CC3866C15}">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1404738-8555-4AC1-AF9A-5C83F05E1344}"/>
              </a:ext>
            </a:extLst>
          </p:cNvPr>
          <p:cNvPicPr>
            <a:picLocks noChangeAspect="1"/>
          </p:cNvPicPr>
          <p:nvPr/>
        </p:nvPicPr>
        <p:blipFill>
          <a:blip r:embed="rId3"/>
          <a:stretch>
            <a:fillRect/>
          </a:stretch>
        </p:blipFill>
        <p:spPr>
          <a:xfrm>
            <a:off x="0" y="1123950"/>
            <a:ext cx="7620000" cy="5734050"/>
          </a:xfrm>
          <a:prstGeom prst="rect">
            <a:avLst/>
          </a:prstGeom>
        </p:spPr>
      </p:pic>
    </p:spTree>
    <p:extLst>
      <p:ext uri="{BB962C8B-B14F-4D97-AF65-F5344CB8AC3E}">
        <p14:creationId xmlns:p14="http://schemas.microsoft.com/office/powerpoint/2010/main" val="2455570623"/>
      </p:ext>
      <p:ext uri="{AD86DD25-890E-4EC8-97F4-8316F128B18C}">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图片 1"/>
          <p:cNvPicPr>
            <a:picLocks noChangeAspect="1"/>
          </p:cNvPicPr>
          <p:nvPr/>
        </p:nvPicPr>
        <p:blipFill>
          <a:blip r:embed="rId2"/>
          <a:stretch>
            <a:fillRect/>
          </a:stretch>
        </p:blipFill>
        <p:spPr>
          <a:xfrm>
            <a:off x="0" y="0"/>
            <a:ext cx="12192000" cy="6858000"/>
          </a:xfrm>
          <a:prstGeom prst="rect">
            <a:avLst/>
          </a:prstGeom>
        </p:spPr>
      </p:pic>
      <p:sp>
        <p:nvSpPr>
          <p:cNvPr id="1048599" name="文本框 2"/>
          <p:cNvSpPr txBox="1"/>
          <p:nvPr/>
        </p:nvSpPr>
        <p:spPr>
          <a:xfrm>
            <a:off x="1369174" y="3088774"/>
            <a:ext cx="4071740" cy="707886"/>
          </a:xfrm>
          <a:prstGeom prst="rect">
            <a:avLst/>
          </a:prstGeom>
          <a:noFill/>
        </p:spPr>
        <p:txBody>
          <a:bodyPr wrap="square" rtlCol="0">
            <a:spAutoFit/>
          </a:bodyPr>
          <a:lstStyle/>
          <a:p>
            <a:r>
              <a:rPr lang="zh-CN" altLang="en-US" sz="4000" dirty="0" smtClean="0">
                <a:solidFill>
                  <a:srgbClr val="002F7F"/>
                </a:solidFill>
              </a:rPr>
              <a:t>DEFINITION</a:t>
            </a:r>
            <a:endParaRPr lang="zh-CN" altLang="en-US" sz="4000" dirty="0">
              <a:solidFill>
                <a:srgbClr val="002F7F"/>
              </a:solidFill>
            </a:endParaRPr>
          </a:p>
        </p:txBody>
      </p:sp>
      <p:sp>
        <p:nvSpPr>
          <p:cNvPr id="1048600" name="文本框 3"/>
          <p:cNvSpPr txBox="1"/>
          <p:nvPr/>
        </p:nvSpPr>
        <p:spPr>
          <a:xfrm>
            <a:off x="1369174" y="3619500"/>
            <a:ext cx="4071740" cy="707886"/>
          </a:xfrm>
          <a:prstGeom prst="rect">
            <a:avLst/>
          </a:prstGeom>
          <a:noFill/>
        </p:spPr>
        <p:txBody>
          <a:bodyPr wrap="square" rtlCol="0">
            <a:spAutoFit/>
          </a:bodyPr>
          <a:lstStyle/>
          <a:p>
            <a:r>
              <a:rPr lang="zh-CN" altLang="en-US" sz="4000" dirty="0" smtClean="0">
                <a:solidFill>
                  <a:srgbClr val="002F7F"/>
                </a:solidFill>
              </a:rPr>
              <a:t>ETI</a:t>
            </a:r>
            <a:r>
              <a:rPr lang="en-US" altLang="zh-CN" sz="4000" dirty="0" smtClean="0">
                <a:solidFill>
                  <a:srgbClr val="002F7F"/>
                </a:solidFill>
              </a:rPr>
              <a:t>O</a:t>
            </a:r>
            <a:r>
              <a:rPr lang="zh-CN" altLang="en-US" sz="4000" dirty="0" smtClean="0">
                <a:solidFill>
                  <a:srgbClr val="002F7F"/>
                </a:solidFill>
              </a:rPr>
              <a:t>L</a:t>
            </a:r>
            <a:r>
              <a:rPr lang="en-US" altLang="zh-CN" sz="4000" dirty="0" smtClean="0">
                <a:solidFill>
                  <a:srgbClr val="002F7F"/>
                </a:solidFill>
              </a:rPr>
              <a:t>O</a:t>
            </a:r>
            <a:r>
              <a:rPr lang="zh-CN" altLang="en-US" sz="4000" dirty="0" smtClean="0">
                <a:solidFill>
                  <a:srgbClr val="002F7F"/>
                </a:solidFill>
              </a:rPr>
              <a:t>GY</a:t>
            </a:r>
            <a:endParaRPr lang="zh-CN" altLang="en-US" sz="4000" dirty="0">
              <a:solidFill>
                <a:srgbClr val="002F7F"/>
              </a:solidFill>
            </a:endParaRPr>
          </a:p>
        </p:txBody>
      </p:sp>
      <p:sp>
        <p:nvSpPr>
          <p:cNvPr id="1048601" name="文本框 4"/>
          <p:cNvSpPr txBox="1"/>
          <p:nvPr/>
        </p:nvSpPr>
        <p:spPr>
          <a:xfrm>
            <a:off x="1369174" y="4095750"/>
            <a:ext cx="4071740" cy="707886"/>
          </a:xfrm>
          <a:prstGeom prst="rect">
            <a:avLst/>
          </a:prstGeom>
          <a:noFill/>
        </p:spPr>
        <p:txBody>
          <a:bodyPr wrap="square" rtlCol="0">
            <a:spAutoFit/>
          </a:bodyPr>
          <a:lstStyle/>
          <a:p>
            <a:r>
              <a:rPr lang="zh-CN" altLang="en-US" sz="4000" dirty="0">
                <a:solidFill>
                  <a:srgbClr val="002F7F"/>
                </a:solidFill>
              </a:rPr>
              <a:t>MANAGEMENT</a:t>
            </a:r>
          </a:p>
        </p:txBody>
      </p:sp>
      <p:sp>
        <p:nvSpPr>
          <p:cNvPr id="1048602" name="文本框 5"/>
          <p:cNvSpPr txBox="1"/>
          <p:nvPr/>
        </p:nvSpPr>
        <p:spPr>
          <a:xfrm>
            <a:off x="1369174" y="4552950"/>
            <a:ext cx="4071740" cy="707886"/>
          </a:xfrm>
          <a:prstGeom prst="rect">
            <a:avLst/>
          </a:prstGeom>
          <a:noFill/>
        </p:spPr>
        <p:txBody>
          <a:bodyPr wrap="square" rtlCol="0">
            <a:spAutoFit/>
          </a:bodyPr>
          <a:lstStyle/>
          <a:p>
            <a:r>
              <a:rPr lang="zh-CN" altLang="en-US" sz="4000" dirty="0" smtClean="0">
                <a:solidFill>
                  <a:srgbClr val="002F7F"/>
                </a:solidFill>
              </a:rPr>
              <a:t>PREVENTI</a:t>
            </a:r>
            <a:r>
              <a:rPr lang="en-US" altLang="zh-CN" sz="4000" dirty="0" smtClean="0">
                <a:solidFill>
                  <a:srgbClr val="002F7F"/>
                </a:solidFill>
              </a:rPr>
              <a:t>O</a:t>
            </a:r>
            <a:r>
              <a:rPr lang="zh-CN" altLang="en-US" sz="4000" dirty="0" smtClean="0">
                <a:solidFill>
                  <a:srgbClr val="002F7F"/>
                </a:solidFill>
              </a:rPr>
              <a:t>N</a:t>
            </a:r>
            <a:endParaRPr lang="zh-CN" altLang="en-US" sz="4000" dirty="0">
              <a:solidFill>
                <a:srgbClr val="002F7F"/>
              </a:solidFill>
            </a:endParaRPr>
          </a:p>
        </p:txBody>
      </p:sp>
      <p:sp>
        <p:nvSpPr>
          <p:cNvPr id="1048603" name="文本框 6"/>
          <p:cNvSpPr txBox="1"/>
          <p:nvPr/>
        </p:nvSpPr>
        <p:spPr>
          <a:xfrm rot="2702889">
            <a:off x="6368508" y="4075937"/>
            <a:ext cx="4895896" cy="1069340"/>
          </a:xfrm>
          <a:prstGeom prst="rect">
            <a:avLst/>
          </a:prstGeom>
          <a:noFill/>
        </p:spPr>
        <p:txBody>
          <a:bodyPr wrap="square" rtlCol="0">
            <a:spAutoFit/>
          </a:bodyPr>
          <a:lstStyle/>
          <a:p>
            <a:r>
              <a:rPr lang="en-US" altLang="zh-CN" sz="6600" b="1" dirty="0" smtClean="0">
                <a:solidFill>
                  <a:schemeClr val="bg1"/>
                </a:solidFill>
              </a:rPr>
              <a:t>CONTENTS</a:t>
            </a:r>
            <a:endParaRPr lang="zh-CN" altLang="en-US" sz="6600" b="1" dirty="0">
              <a:solidFill>
                <a:schemeClr val="bg1"/>
              </a:solidFill>
            </a:endParaRPr>
          </a:p>
        </p:txBody>
      </p:sp>
      <p:sp>
        <p:nvSpPr>
          <p:cNvPr id="1048604" name="TextBox 1048603"/>
          <p:cNvSpPr txBox="1"/>
          <p:nvPr/>
        </p:nvSpPr>
        <p:spPr>
          <a:xfrm>
            <a:off x="1354280" y="5086350"/>
            <a:ext cx="6341919" cy="646331"/>
          </a:xfrm>
          <a:prstGeom prst="rect">
            <a:avLst/>
          </a:prstGeom>
        </p:spPr>
        <p:txBody>
          <a:bodyPr wrap="square" rtlCol="0">
            <a:spAutoFit/>
          </a:bodyPr>
          <a:lstStyle/>
          <a:p>
            <a:r>
              <a:rPr lang="en-US" sz="3600" dirty="0" smtClean="0">
                <a:solidFill>
                  <a:srgbClr val="000080"/>
                </a:solidFill>
              </a:rPr>
              <a:t>MEASURES TO ARREST PTB</a:t>
            </a:r>
            <a:endParaRPr lang="en-US" sz="3600" dirty="0">
              <a:solidFill>
                <a:srgbClr val="00008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EADE-8228-3A45-8D7A-27EC492B69E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604333F-BFF1-A849-AA99-9022E2D6B5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701358" cy="7004695"/>
          </a:xfrm>
          <a:prstGeom prst="rect">
            <a:avLst/>
          </a:prstGeom>
        </p:spPr>
      </p:pic>
    </p:spTree>
    <p:extLst>
      <p:ext uri="{BB962C8B-B14F-4D97-AF65-F5344CB8AC3E}">
        <p14:creationId xmlns:p14="http://schemas.microsoft.com/office/powerpoint/2010/main" val="3572249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8AE5FB68-966B-4513-9755-3DCBE479069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32CB7C3-70F6-496E-A4A6-CFDD6D4E89F7}"/>
              </a:ext>
            </a:extLst>
          </p:cNvPr>
          <p:cNvSpPr>
            <a:spLocks noGrp="1"/>
          </p:cNvSpPr>
          <p:nvPr>
            <p:ph type="sldNum" sz="quarter" idx="5"/>
          </p:nvPr>
        </p:nvSpPr>
        <p:spPr/>
        <p:txBody>
          <a:bodyPr rtlCol="0"/>
          <a:lstStyle/>
          <a:p>
            <a:fld id="{7EA5F006-5A31-4E80-95A3-38B963AB320F}" type="slidenum">
              <a:rPr/>
              <a:pPr/>
              <a:t>21</a:t>
            </a:fld>
            <a:endParaRPr lang="en-US" dirty="0"/>
          </a:p>
        </p:txBody>
      </p:sp>
      <p:sp>
        <p:nvSpPr>
          <p:cNvPr id="3" name="Date Placeholder 3">
            <a:extLst>
              <a:ext uri="{64BF533B-46F4-4E30-B31B-1E78269138C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4A1FE91-2AB3-442E-97EB-F942DE185740}"/>
              </a:ext>
            </a:extLst>
          </p:cNvPr>
          <p:cNvSpPr>
            <a:spLocks noGrp="1"/>
          </p:cNvSpPr>
          <p:nvPr>
            <p:ph type="dt" sz="half" idx="6"/>
          </p:nvPr>
        </p:nvSpPr>
        <p:spPr/>
        <p:txBody>
          <a:bodyPr rtlCol="0"/>
          <a:lstStyle/>
          <a:p>
            <a:fld id="{72F1ACCC-4A1B-4D28-886C-9FCCF7DA56AE}" type="datetime4">
              <a:rPr lang="en-US"/>
              <a:pPr/>
              <a:t>January 6, 2021</a:t>
            </a:fld>
            <a:endParaRPr lang="en-US" dirty="0"/>
          </a:p>
        </p:txBody>
      </p:sp>
      <p:sp>
        <p:nvSpPr>
          <p:cNvPr id="4" name="Footer Placeholder 4">
            <a:extLst>
              <a:ext uri="{E8873049-8AEC-4737-8710-30E8AECBA36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EA3E7B7A-D939-45A5-9530-ED5D5FF41385}"/>
              </a:ext>
            </a:extLst>
          </p:cNvPr>
          <p:cNvSpPr>
            <a:spLocks noGrp="1"/>
          </p:cNvSpPr>
          <p:nvPr>
            <p:ph type="ftr" sz="quarter" idx="7"/>
          </p:nvPr>
        </p:nvSpPr>
        <p:spPr/>
        <p:txBody>
          <a:bodyPr rtlCol="0"/>
          <a:lstStyle/>
          <a:p>
            <a:r>
              <a:rPr lang="en-US" dirty="0"/>
              <a:t>Footer Message</a:t>
            </a:r>
          </a:p>
        </p:txBody>
      </p:sp>
      <p:pic>
        <p:nvPicPr>
          <p:cNvPr id="5" name="Picture 4">
            <a:extLst>
              <a:ext uri="{CD9D7262-0226-4996-945D-51C816C3BB6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BDE839B-DE7B-4874-BB5D-0C39DDFFEEE9}"/>
              </a:ext>
            </a:extLst>
          </p:cNvPr>
          <p:cNvPicPr>
            <a:picLocks noChangeAspect="1"/>
          </p:cNvPicPr>
          <p:nvPr/>
        </p:nvPicPr>
        <p:blipFill>
          <a:blip r:embed="rId2"/>
          <a:stretch>
            <a:fillRect/>
          </a:stretch>
        </p:blipFill>
        <p:spPr>
          <a:xfrm>
            <a:off x="838201" y="127946"/>
            <a:ext cx="10507113" cy="6602108"/>
          </a:xfrm>
          <a:prstGeom prst="rect">
            <a:avLst/>
          </a:prstGeom>
        </p:spPr>
      </p:pic>
    </p:spTree>
    <p:extLst>
      <p:ext uri="{BB962C8B-B14F-4D97-AF65-F5344CB8AC3E}">
        <p14:creationId xmlns:p14="http://schemas.microsoft.com/office/powerpoint/2010/main" val="2167860672"/>
      </p:ext>
      <p:ext uri="{71CD4472-AA38-439B-8BC4-95E4D8A02ACA}">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3D9E-2710-459C-935A-AA5EB309AA10}"/>
              </a:ext>
            </a:extLst>
          </p:cNvPr>
          <p:cNvSpPr>
            <a:spLocks noGrp="1"/>
          </p:cNvSpPr>
          <p:nvPr>
            <p:ph type="title"/>
          </p:nvPr>
        </p:nvSpPr>
        <p:spPr>
          <a:xfrm>
            <a:off x="838200" y="365125"/>
            <a:ext cx="10515600" cy="1139825"/>
          </a:xfrm>
        </p:spPr>
        <p:txBody>
          <a:bodyPr/>
          <a:lstStyle/>
          <a:p>
            <a:r>
              <a:rPr lang="en-IN" b="1" dirty="0" smtClean="0"/>
              <a:t>		PATHOGENESIS</a:t>
            </a:r>
            <a:endParaRPr lang="en-IN" b="1" dirty="0"/>
          </a:p>
        </p:txBody>
      </p:sp>
      <p:pic>
        <p:nvPicPr>
          <p:cNvPr id="4" name="Picture 3">
            <a:extLst>
              <a:ext uri="{FF2B5EF4-FFF2-40B4-BE49-F238E27FC236}">
                <a16:creationId xmlns:a16="http://schemas.microsoft.com/office/drawing/2014/main" id="{B91E07B8-F939-4A56-B284-32BF7FE25118}"/>
              </a:ext>
            </a:extLst>
          </p:cNvPr>
          <p:cNvPicPr>
            <a:picLocks noChangeAspect="1"/>
          </p:cNvPicPr>
          <p:nvPr/>
        </p:nvPicPr>
        <p:blipFill rotWithShape="1">
          <a:blip r:embed="rId2"/>
          <a:srcRect l="4860" t="11544" r="2507" b="-793"/>
          <a:stretch/>
        </p:blipFill>
        <p:spPr>
          <a:xfrm>
            <a:off x="0" y="1333500"/>
            <a:ext cx="12192000" cy="5524500"/>
          </a:xfrm>
          <a:prstGeom prst="rect">
            <a:avLst/>
          </a:prstGeom>
        </p:spPr>
      </p:pic>
    </p:spTree>
    <p:extLst>
      <p:ext uri="{BB962C8B-B14F-4D97-AF65-F5344CB8AC3E}">
        <p14:creationId xmlns:p14="http://schemas.microsoft.com/office/powerpoint/2010/main" val="1469239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4BBC-33B3-0241-A51C-34FEC9B8EB5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4914D41-DDAE-0247-872A-EC5E90DB88F5}"/>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059046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28600"/>
            <a:ext cx="9997440" cy="762000"/>
          </a:xfrm>
        </p:spPr>
        <p:txBody>
          <a:bodyPr/>
          <a:lstStyle/>
          <a:p>
            <a:r>
              <a:rPr lang="en-US" dirty="0" smtClean="0"/>
              <a:t>	</a:t>
            </a:r>
            <a:r>
              <a:rPr lang="en-US" b="1" dirty="0" smtClean="0"/>
              <a:t>HIGH  RISK FACTORS </a:t>
            </a:r>
            <a:endParaRPr lang="en-US" b="1" dirty="0"/>
          </a:p>
        </p:txBody>
      </p:sp>
      <p:graphicFrame>
        <p:nvGraphicFramePr>
          <p:cNvPr id="5" name="Content Placeholder 4"/>
          <p:cNvGraphicFramePr>
            <a:graphicFrameLocks noGrp="1"/>
          </p:cNvGraphicFramePr>
          <p:nvPr>
            <p:ph idx="1"/>
          </p:nvPr>
        </p:nvGraphicFramePr>
        <p:xfrm>
          <a:off x="0" y="1104900"/>
          <a:ext cx="5727700" cy="5753100"/>
        </p:xfrm>
        <a:graphic>
          <a:graphicData uri="http://schemas.openxmlformats.org/drawingml/2006/table">
            <a:tbl>
              <a:tblPr firstRow="1" bandRow="1">
                <a:tableStyleId>{5C22544A-7EE6-4342-B048-85BDC9FD1C3A}</a:tableStyleId>
              </a:tblPr>
              <a:tblGrid>
                <a:gridCol w="5727700">
                  <a:extLst>
                    <a:ext uri="{9D8B030D-6E8A-4147-A177-3AD203B41FA5}">
                      <a16:colId xmlns:a16="http://schemas.microsoft.com/office/drawing/2014/main" val="20000"/>
                    </a:ext>
                  </a:extLst>
                </a:gridCol>
              </a:tblGrid>
              <a:tr h="5753100">
                <a:tc>
                  <a:txBody>
                    <a:bodyPr/>
                    <a:lstStyle/>
                    <a:p>
                      <a:endParaRPr lang="en-US" dirty="0" smtClean="0"/>
                    </a:p>
                    <a:p>
                      <a:r>
                        <a:rPr lang="en-US" sz="2400" dirty="0" smtClean="0"/>
                        <a:t>A) HISTORY</a:t>
                      </a:r>
                      <a:r>
                        <a:rPr lang="en-US" sz="2400" baseline="0" dirty="0" smtClean="0"/>
                        <a:t>:</a:t>
                      </a:r>
                    </a:p>
                    <a:p>
                      <a:endParaRPr lang="en-US" sz="2400" baseline="0" dirty="0" smtClean="0"/>
                    </a:p>
                    <a:p>
                      <a:r>
                        <a:rPr lang="en-US" sz="2400" baseline="0" dirty="0" smtClean="0"/>
                        <a:t>*Previous history of  induced or spontaneous  or preterm delivery</a:t>
                      </a:r>
                    </a:p>
                    <a:p>
                      <a:r>
                        <a:rPr lang="en-US" sz="2400" baseline="0" dirty="0" smtClean="0"/>
                        <a:t>*pregnancy following assisted reproductive techniques</a:t>
                      </a:r>
                    </a:p>
                    <a:p>
                      <a:r>
                        <a:rPr lang="en-US" sz="2400" baseline="0" dirty="0" smtClean="0"/>
                        <a:t>*asymptomatic  </a:t>
                      </a:r>
                      <a:r>
                        <a:rPr lang="en-US" sz="2400" baseline="0" dirty="0" err="1" smtClean="0"/>
                        <a:t>bacteriuria</a:t>
                      </a:r>
                      <a:endParaRPr lang="en-US" sz="2400" baseline="0" dirty="0" smtClean="0"/>
                    </a:p>
                    <a:p>
                      <a:r>
                        <a:rPr lang="en-US" sz="2400" baseline="0" dirty="0" smtClean="0"/>
                        <a:t>*recurrent  urinary tract infection</a:t>
                      </a:r>
                    </a:p>
                    <a:p>
                      <a:r>
                        <a:rPr lang="en-US" sz="2400" baseline="0" dirty="0" smtClean="0"/>
                        <a:t>*smoking</a:t>
                      </a:r>
                    </a:p>
                    <a:p>
                      <a:pPr>
                        <a:buFont typeface="Arial" charset="0"/>
                        <a:buChar char="•"/>
                      </a:pPr>
                      <a:r>
                        <a:rPr lang="en-US" sz="2400" baseline="0" dirty="0" smtClean="0"/>
                        <a:t>Low socioeconomic and nutritional status.</a:t>
                      </a:r>
                    </a:p>
                    <a:p>
                      <a:pPr>
                        <a:buFont typeface="Arial" charset="0"/>
                        <a:buChar char="•"/>
                      </a:pPr>
                      <a:r>
                        <a:rPr lang="en-US" sz="2400" baseline="0" dirty="0" smtClean="0"/>
                        <a:t>Maternal stress.</a:t>
                      </a:r>
                    </a:p>
                  </a:txBody>
                  <a:tcPr marL="121920" marR="121920"/>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5734050" y="1085850"/>
          <a:ext cx="6457950" cy="2286000"/>
        </p:xfrm>
        <a:graphic>
          <a:graphicData uri="http://schemas.openxmlformats.org/drawingml/2006/table">
            <a:tbl>
              <a:tblPr firstRow="1" bandRow="1">
                <a:tableStyleId>{5C22544A-7EE6-4342-B048-85BDC9FD1C3A}</a:tableStyleId>
              </a:tblPr>
              <a:tblGrid>
                <a:gridCol w="6457950">
                  <a:extLst>
                    <a:ext uri="{9D8B030D-6E8A-4147-A177-3AD203B41FA5}">
                      <a16:colId xmlns:a16="http://schemas.microsoft.com/office/drawing/2014/main" val="20000"/>
                    </a:ext>
                  </a:extLst>
                </a:gridCol>
              </a:tblGrid>
              <a:tr h="2251710">
                <a:tc>
                  <a:txBody>
                    <a:bodyPr/>
                    <a:lstStyle/>
                    <a:p>
                      <a:endParaRPr lang="en-US" dirty="0" smtClean="0"/>
                    </a:p>
                    <a:p>
                      <a:r>
                        <a:rPr lang="en-US" sz="2400" dirty="0" smtClean="0"/>
                        <a:t>B)IATROGENIC:</a:t>
                      </a:r>
                    </a:p>
                    <a:p>
                      <a:endParaRPr lang="en-US" dirty="0" smtClean="0"/>
                    </a:p>
                    <a:p>
                      <a:r>
                        <a:rPr lang="en-US" sz="2400" dirty="0" smtClean="0"/>
                        <a:t>Indicated</a:t>
                      </a:r>
                      <a:r>
                        <a:rPr lang="en-US" sz="2400" baseline="0" dirty="0" smtClean="0"/>
                        <a:t> preterm delivery due to medical or obstetrical complications</a:t>
                      </a:r>
                      <a:endParaRPr lang="en-US" sz="2400" dirty="0" smtClean="0"/>
                    </a:p>
                    <a:p>
                      <a:endParaRPr lang="en-US" dirty="0" smtClean="0"/>
                    </a:p>
                    <a:p>
                      <a:endParaRPr lang="en-US" dirty="0"/>
                    </a:p>
                  </a:txBody>
                  <a:tcPr marL="121920" marR="12192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5695950" y="3295650"/>
          <a:ext cx="6496050" cy="3562350"/>
        </p:xfrm>
        <a:graphic>
          <a:graphicData uri="http://schemas.openxmlformats.org/drawingml/2006/table">
            <a:tbl>
              <a:tblPr firstRow="1" bandRow="1">
                <a:tableStyleId>{5C22544A-7EE6-4342-B048-85BDC9FD1C3A}</a:tableStyleId>
              </a:tblPr>
              <a:tblGrid>
                <a:gridCol w="6496050">
                  <a:extLst>
                    <a:ext uri="{9D8B030D-6E8A-4147-A177-3AD203B41FA5}">
                      <a16:colId xmlns:a16="http://schemas.microsoft.com/office/drawing/2014/main" val="20000"/>
                    </a:ext>
                  </a:extLst>
                </a:gridCol>
              </a:tblGrid>
              <a:tr h="3562350">
                <a:tc>
                  <a:txBody>
                    <a:bodyPr/>
                    <a:lstStyle/>
                    <a:p>
                      <a:endParaRPr lang="en-US" dirty="0" smtClean="0"/>
                    </a:p>
                    <a:p>
                      <a:r>
                        <a:rPr lang="en-US" sz="2400" dirty="0" smtClean="0"/>
                        <a:t>C) IDIOPATHIC:</a:t>
                      </a:r>
                    </a:p>
                    <a:p>
                      <a:endParaRPr lang="en-US" dirty="0" smtClean="0"/>
                    </a:p>
                    <a:p>
                      <a:r>
                        <a:rPr lang="en-US" dirty="0" smtClean="0"/>
                        <a:t>*</a:t>
                      </a:r>
                      <a:r>
                        <a:rPr lang="en-US" sz="2800" dirty="0" smtClean="0"/>
                        <a:t>Premature</a:t>
                      </a:r>
                      <a:r>
                        <a:rPr lang="en-US" sz="2800" baseline="0" dirty="0" smtClean="0"/>
                        <a:t> effacement of cervix</a:t>
                      </a:r>
                    </a:p>
                    <a:p>
                      <a:r>
                        <a:rPr lang="en-US" sz="2800" baseline="0" dirty="0" smtClean="0"/>
                        <a:t>*Irritable uterus</a:t>
                      </a:r>
                    </a:p>
                    <a:p>
                      <a:r>
                        <a:rPr lang="en-US" sz="2800" baseline="0" dirty="0" smtClean="0"/>
                        <a:t>*Early engagement of head</a:t>
                      </a:r>
                    </a:p>
                    <a:p>
                      <a:r>
                        <a:rPr lang="en-US" sz="2800" baseline="0" dirty="0" smtClean="0"/>
                        <a:t>*Premature activation of labor initiating systems</a:t>
                      </a:r>
                      <a:endParaRPr lang="en-US" sz="2800" dirty="0"/>
                    </a:p>
                  </a:txBody>
                  <a:tcPr marL="121920" marR="12192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84993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04801"/>
            <a:ext cx="5892800" cy="584775"/>
          </a:xfrm>
          <a:prstGeom prst="rect">
            <a:avLst/>
          </a:prstGeom>
          <a:solidFill>
            <a:schemeClr val="accent4">
              <a:lumMod val="75000"/>
            </a:schemeClr>
          </a:solidFill>
        </p:spPr>
        <p:txBody>
          <a:bodyPr wrap="square" rtlCol="0">
            <a:spAutoFit/>
          </a:bodyPr>
          <a:lstStyle/>
          <a:p>
            <a:r>
              <a:rPr lang="en-US" sz="3200" b="1" dirty="0" smtClean="0">
                <a:solidFill>
                  <a:schemeClr val="bg1"/>
                </a:solidFill>
              </a:rPr>
              <a:t>PSYCHOSOCIAL FACTORS</a:t>
            </a:r>
            <a:endParaRPr lang="en-US" sz="3200" b="1" dirty="0">
              <a:solidFill>
                <a:schemeClr val="bg1"/>
              </a:solidFill>
            </a:endParaRPr>
          </a:p>
        </p:txBody>
      </p:sp>
      <p:sp>
        <p:nvSpPr>
          <p:cNvPr id="3" name="TextBox 2"/>
          <p:cNvSpPr txBox="1"/>
          <p:nvPr/>
        </p:nvSpPr>
        <p:spPr>
          <a:xfrm>
            <a:off x="895350" y="1371600"/>
            <a:ext cx="10610850" cy="2677656"/>
          </a:xfrm>
          <a:prstGeom prst="rect">
            <a:avLst/>
          </a:prstGeom>
          <a:noFill/>
        </p:spPr>
        <p:txBody>
          <a:bodyPr wrap="square" rtlCol="0">
            <a:spAutoFit/>
          </a:bodyPr>
          <a:lstStyle/>
          <a:p>
            <a:pPr>
              <a:buFont typeface="Wingdings" pitchFamily="2" charset="2"/>
              <a:buChar char="ü"/>
            </a:pPr>
            <a:r>
              <a:rPr lang="en-US" sz="2400" b="1" dirty="0" smtClean="0"/>
              <a:t>Anxiety</a:t>
            </a:r>
          </a:p>
          <a:p>
            <a:pPr>
              <a:buFont typeface="Wingdings" pitchFamily="2" charset="2"/>
              <a:buChar char="ü"/>
            </a:pPr>
            <a:r>
              <a:rPr lang="en-US" sz="2400" b="1" dirty="0" smtClean="0"/>
              <a:t>Stress</a:t>
            </a:r>
          </a:p>
          <a:p>
            <a:pPr>
              <a:buFont typeface="Wingdings" pitchFamily="2" charset="2"/>
              <a:buChar char="ü"/>
            </a:pPr>
            <a:r>
              <a:rPr lang="en-US" sz="2400" b="1" dirty="0" smtClean="0"/>
              <a:t>Depression</a:t>
            </a:r>
          </a:p>
          <a:p>
            <a:pPr>
              <a:buFont typeface="Wingdings" pitchFamily="2" charset="2"/>
              <a:buChar char="ü"/>
            </a:pPr>
            <a:r>
              <a:rPr lang="en-US" sz="2400" b="1" dirty="0" smtClean="0"/>
              <a:t>Negative life events</a:t>
            </a:r>
          </a:p>
          <a:p>
            <a:pPr>
              <a:buFont typeface="Wingdings" pitchFamily="2" charset="2"/>
              <a:buChar char="ü"/>
            </a:pPr>
            <a:r>
              <a:rPr lang="en-US" sz="2400" b="1" dirty="0" smtClean="0"/>
              <a:t>Perception of racial discrimination and domestic violence</a:t>
            </a:r>
          </a:p>
          <a:p>
            <a:pPr>
              <a:buFont typeface="Wingdings" pitchFamily="2" charset="2"/>
              <a:buChar char="ü"/>
            </a:pPr>
            <a:r>
              <a:rPr lang="en-US" sz="2400" b="1" dirty="0" smtClean="0"/>
              <a:t>Excessive </a:t>
            </a:r>
            <a:r>
              <a:rPr lang="en-US" sz="2400" b="1" dirty="0" err="1" smtClean="0"/>
              <a:t>alchohol</a:t>
            </a:r>
            <a:r>
              <a:rPr lang="en-US" sz="2400" b="1" dirty="0" smtClean="0"/>
              <a:t> intake</a:t>
            </a:r>
          </a:p>
          <a:p>
            <a:pPr>
              <a:buFont typeface="Wingdings" pitchFamily="2" charset="2"/>
              <a:buChar char="ü"/>
            </a:pPr>
            <a:r>
              <a:rPr lang="en-US" sz="2400" b="1" dirty="0" err="1" smtClean="0"/>
              <a:t>amoking</a:t>
            </a:r>
            <a:endParaRPr lang="en-US" sz="2400" b="1" dirty="0"/>
          </a:p>
        </p:txBody>
      </p:sp>
      <p:sp>
        <p:nvSpPr>
          <p:cNvPr id="4" name="TextBox 3"/>
          <p:cNvSpPr txBox="1"/>
          <p:nvPr/>
        </p:nvSpPr>
        <p:spPr>
          <a:xfrm>
            <a:off x="508000" y="4191001"/>
            <a:ext cx="5384800" cy="461665"/>
          </a:xfrm>
          <a:prstGeom prst="rect">
            <a:avLst/>
          </a:prstGeom>
          <a:solidFill>
            <a:schemeClr val="accent2">
              <a:lumMod val="60000"/>
              <a:lumOff val="40000"/>
            </a:schemeClr>
          </a:solidFill>
        </p:spPr>
        <p:txBody>
          <a:bodyPr wrap="square" rtlCol="0">
            <a:spAutoFit/>
          </a:bodyPr>
          <a:lstStyle/>
          <a:p>
            <a:r>
              <a:rPr lang="en-US" sz="2400" b="1" dirty="0" smtClean="0"/>
              <a:t>PAST OBSTETRIC HISTORY</a:t>
            </a:r>
            <a:endParaRPr lang="en-US" sz="2400" b="1" dirty="0"/>
          </a:p>
        </p:txBody>
      </p:sp>
      <p:sp>
        <p:nvSpPr>
          <p:cNvPr id="5" name="TextBox 4"/>
          <p:cNvSpPr txBox="1"/>
          <p:nvPr/>
        </p:nvSpPr>
        <p:spPr>
          <a:xfrm>
            <a:off x="533400" y="4876800"/>
            <a:ext cx="10820400" cy="1815882"/>
          </a:xfrm>
          <a:prstGeom prst="rect">
            <a:avLst/>
          </a:prstGeom>
          <a:noFill/>
        </p:spPr>
        <p:txBody>
          <a:bodyPr wrap="square" rtlCol="0">
            <a:spAutoFit/>
          </a:bodyPr>
          <a:lstStyle/>
          <a:p>
            <a:pPr>
              <a:buFont typeface="Arial" pitchFamily="34" charset="0"/>
              <a:buChar char="•"/>
            </a:pPr>
            <a:r>
              <a:rPr lang="en-US" sz="2800" b="1" dirty="0" smtClean="0"/>
              <a:t>Previous h/o preterm birth or second trimester pregnancy loss</a:t>
            </a:r>
          </a:p>
          <a:p>
            <a:pPr>
              <a:buFont typeface="Arial" pitchFamily="34" charset="0"/>
              <a:buChar char="•"/>
            </a:pPr>
            <a:r>
              <a:rPr lang="en-US" sz="2800" b="1" dirty="0" smtClean="0"/>
              <a:t>3 or more abortion(may result in cervical incompetence)</a:t>
            </a:r>
          </a:p>
          <a:p>
            <a:pPr>
              <a:buFont typeface="Arial" pitchFamily="34" charset="0"/>
              <a:buChar char="•"/>
            </a:pPr>
            <a:r>
              <a:rPr lang="en-US" sz="2800" b="1" dirty="0" smtClean="0"/>
              <a:t>Conceptions following in-vitro fertilization</a:t>
            </a:r>
            <a:endParaRPr lang="en-US" sz="2800" b="1" dirty="0"/>
          </a:p>
        </p:txBody>
      </p:sp>
    </p:spTree>
    <p:extLst>
      <p:ext uri="{BB962C8B-B14F-4D97-AF65-F5344CB8AC3E}">
        <p14:creationId xmlns:p14="http://schemas.microsoft.com/office/powerpoint/2010/main" val="1165442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2641600" cy="523220"/>
          </a:xfrm>
          <a:prstGeom prst="rect">
            <a:avLst/>
          </a:prstGeom>
          <a:solidFill>
            <a:schemeClr val="accent4">
              <a:lumMod val="75000"/>
            </a:schemeClr>
          </a:solidFill>
        </p:spPr>
        <p:txBody>
          <a:bodyPr wrap="square" rtlCol="0">
            <a:spAutoFit/>
          </a:bodyPr>
          <a:lstStyle/>
          <a:p>
            <a:r>
              <a:rPr lang="en-US" sz="2800" b="1" dirty="0" smtClean="0">
                <a:solidFill>
                  <a:schemeClr val="bg1"/>
                </a:solidFill>
              </a:rPr>
              <a:t>INFECTION</a:t>
            </a:r>
            <a:endParaRPr lang="en-US" sz="2800" b="1" dirty="0">
              <a:solidFill>
                <a:schemeClr val="bg1"/>
              </a:solidFill>
            </a:endParaRPr>
          </a:p>
        </p:txBody>
      </p:sp>
      <p:sp>
        <p:nvSpPr>
          <p:cNvPr id="3" name="TextBox 2"/>
          <p:cNvSpPr txBox="1"/>
          <p:nvPr/>
        </p:nvSpPr>
        <p:spPr>
          <a:xfrm>
            <a:off x="590550" y="914400"/>
            <a:ext cx="11601450" cy="2677656"/>
          </a:xfrm>
          <a:prstGeom prst="rect">
            <a:avLst/>
          </a:prstGeom>
          <a:noFill/>
        </p:spPr>
        <p:txBody>
          <a:bodyPr wrap="square" rtlCol="0">
            <a:spAutoFit/>
          </a:bodyPr>
          <a:lstStyle/>
          <a:p>
            <a:pPr>
              <a:buFont typeface="Wingdings" pitchFamily="2" charset="2"/>
              <a:buChar char="ü"/>
            </a:pPr>
            <a:r>
              <a:rPr lang="en-US" sz="2400" b="1" dirty="0" smtClean="0"/>
              <a:t>Asymptomatic bacterial </a:t>
            </a:r>
            <a:r>
              <a:rPr lang="en-US" sz="2400" b="1" dirty="0" err="1" smtClean="0"/>
              <a:t>vaginosis</a:t>
            </a:r>
            <a:endParaRPr lang="en-US" sz="2400" b="1" dirty="0" smtClean="0"/>
          </a:p>
          <a:p>
            <a:pPr>
              <a:buFont typeface="Wingdings" pitchFamily="2" charset="2"/>
              <a:buChar char="ü"/>
            </a:pPr>
            <a:r>
              <a:rPr lang="en-US" sz="2400" b="1" dirty="0" err="1" smtClean="0"/>
              <a:t>Trichomonas</a:t>
            </a:r>
            <a:r>
              <a:rPr lang="en-US" sz="2400" b="1" dirty="0" smtClean="0"/>
              <a:t> </a:t>
            </a:r>
            <a:r>
              <a:rPr lang="en-US" sz="2400" b="1" dirty="0" err="1" smtClean="0"/>
              <a:t>vaginalis</a:t>
            </a:r>
            <a:r>
              <a:rPr lang="en-US" sz="2400" b="1" dirty="0" smtClean="0"/>
              <a:t> </a:t>
            </a:r>
          </a:p>
          <a:p>
            <a:pPr>
              <a:buFont typeface="Wingdings" pitchFamily="2" charset="2"/>
              <a:buChar char="ü"/>
            </a:pPr>
            <a:r>
              <a:rPr lang="en-US" sz="2400" b="1" dirty="0" smtClean="0"/>
              <a:t>Chlamydia </a:t>
            </a:r>
            <a:r>
              <a:rPr lang="en-US" sz="2400" b="1" dirty="0" err="1" smtClean="0"/>
              <a:t>trachomatis</a:t>
            </a:r>
            <a:endParaRPr lang="en-US" sz="2400" b="1" dirty="0" smtClean="0"/>
          </a:p>
          <a:p>
            <a:pPr>
              <a:buFont typeface="Wingdings" pitchFamily="2" charset="2"/>
              <a:buChar char="ü"/>
            </a:pPr>
            <a:r>
              <a:rPr lang="en-US" sz="2400" b="1" dirty="0" err="1" smtClean="0"/>
              <a:t>Ureaplasma</a:t>
            </a:r>
            <a:r>
              <a:rPr lang="en-US" sz="2400" b="1" dirty="0" smtClean="0"/>
              <a:t> </a:t>
            </a:r>
            <a:r>
              <a:rPr lang="en-US" sz="2400" b="1" dirty="0" err="1" smtClean="0"/>
              <a:t>urealyticum</a:t>
            </a:r>
            <a:endParaRPr lang="en-US" sz="2400" b="1" dirty="0" smtClean="0"/>
          </a:p>
          <a:p>
            <a:pPr>
              <a:buFont typeface="Wingdings" pitchFamily="2" charset="2"/>
              <a:buChar char="ü"/>
            </a:pPr>
            <a:r>
              <a:rPr lang="en-US" sz="2400" b="1" dirty="0" err="1" smtClean="0"/>
              <a:t>Mycoplasm</a:t>
            </a:r>
            <a:r>
              <a:rPr lang="en-US" sz="2400" b="1" dirty="0" smtClean="0"/>
              <a:t>  </a:t>
            </a:r>
            <a:r>
              <a:rPr lang="en-US" sz="2400" b="1" dirty="0" err="1" smtClean="0"/>
              <a:t>hominis</a:t>
            </a:r>
            <a:endParaRPr lang="en-US" sz="2400" b="1" dirty="0" smtClean="0"/>
          </a:p>
          <a:p>
            <a:pPr>
              <a:buFont typeface="Wingdings" pitchFamily="2" charset="2"/>
              <a:buChar char="ü"/>
            </a:pPr>
            <a:r>
              <a:rPr lang="en-US" sz="2400" b="1" dirty="0" smtClean="0"/>
              <a:t>Asymptomatic </a:t>
            </a:r>
            <a:r>
              <a:rPr lang="en-US" sz="2400" b="1" dirty="0" err="1" smtClean="0"/>
              <a:t>bacteriuria</a:t>
            </a:r>
            <a:endParaRPr lang="en-US" sz="2400" b="1" dirty="0" smtClean="0"/>
          </a:p>
          <a:p>
            <a:pPr>
              <a:buFont typeface="Wingdings" pitchFamily="2" charset="2"/>
              <a:buChar char="ü"/>
            </a:pPr>
            <a:r>
              <a:rPr lang="en-US" sz="2400" b="1" dirty="0" smtClean="0"/>
              <a:t>Systematic infections like-</a:t>
            </a:r>
            <a:r>
              <a:rPr lang="en-US" sz="2400" b="1" dirty="0" err="1" smtClean="0"/>
              <a:t>pyelonephritis,pneumonia,acute</a:t>
            </a:r>
            <a:r>
              <a:rPr lang="en-US" sz="2400" b="1" dirty="0" smtClean="0"/>
              <a:t> appendicitis</a:t>
            </a:r>
            <a:endParaRPr lang="en-US" sz="2400" b="1" dirty="0"/>
          </a:p>
        </p:txBody>
      </p:sp>
      <p:sp>
        <p:nvSpPr>
          <p:cNvPr id="4" name="TextBox 3"/>
          <p:cNvSpPr txBox="1"/>
          <p:nvPr/>
        </p:nvSpPr>
        <p:spPr>
          <a:xfrm>
            <a:off x="609600" y="4191000"/>
            <a:ext cx="2641600" cy="523220"/>
          </a:xfrm>
          <a:prstGeom prst="rect">
            <a:avLst/>
          </a:prstGeom>
          <a:solidFill>
            <a:schemeClr val="accent4">
              <a:lumMod val="75000"/>
            </a:schemeClr>
          </a:solidFill>
        </p:spPr>
        <p:txBody>
          <a:bodyPr wrap="square" rtlCol="0">
            <a:spAutoFit/>
          </a:bodyPr>
          <a:lstStyle/>
          <a:p>
            <a:r>
              <a:rPr lang="en-US" sz="2800" b="1" dirty="0" smtClean="0">
                <a:solidFill>
                  <a:schemeClr val="bg1"/>
                </a:solidFill>
              </a:rPr>
              <a:t>GENETIC</a:t>
            </a:r>
            <a:endParaRPr lang="en-US" sz="2800" b="1" dirty="0">
              <a:solidFill>
                <a:schemeClr val="bg1"/>
              </a:solidFill>
            </a:endParaRPr>
          </a:p>
        </p:txBody>
      </p:sp>
      <p:sp>
        <p:nvSpPr>
          <p:cNvPr id="5" name="TextBox 4"/>
          <p:cNvSpPr txBox="1"/>
          <p:nvPr/>
        </p:nvSpPr>
        <p:spPr>
          <a:xfrm>
            <a:off x="552450" y="4876800"/>
            <a:ext cx="11639550" cy="1569660"/>
          </a:xfrm>
          <a:prstGeom prst="rect">
            <a:avLst/>
          </a:prstGeom>
          <a:noFill/>
        </p:spPr>
        <p:txBody>
          <a:bodyPr wrap="square" rtlCol="0">
            <a:spAutoFit/>
          </a:bodyPr>
          <a:lstStyle/>
          <a:p>
            <a:pPr>
              <a:buFont typeface="Courier New" pitchFamily="49" charset="0"/>
              <a:buChar char="o"/>
            </a:pPr>
            <a:r>
              <a:rPr lang="en-US" sz="2400" b="1" dirty="0" smtClean="0"/>
              <a:t>Single gene polymorphisms of cytokines in </a:t>
            </a:r>
            <a:r>
              <a:rPr lang="en-US" sz="2400" b="1" dirty="0" err="1" smtClean="0"/>
              <a:t>boyh</a:t>
            </a:r>
            <a:r>
              <a:rPr lang="en-US" sz="2400" b="1" dirty="0" smtClean="0"/>
              <a:t> mother and fetus may   	be responsible.</a:t>
            </a:r>
          </a:p>
          <a:p>
            <a:pPr>
              <a:buFont typeface="Courier New" pitchFamily="49" charset="0"/>
              <a:buChar char="o"/>
            </a:pPr>
            <a:r>
              <a:rPr lang="en-US" sz="2400" b="1" dirty="0" smtClean="0"/>
              <a:t>Polymorphism involving TNFα-308,IL-1ß and IL-6 have been most 	consistently associated with spontaneous  preterm </a:t>
            </a:r>
            <a:r>
              <a:rPr lang="en-US" sz="2400" b="1" dirty="0" err="1" smtClean="0"/>
              <a:t>labour.</a:t>
            </a:r>
            <a:r>
              <a:rPr lang="en-US" sz="2400" b="1" dirty="0" err="1" smtClean="0">
                <a:solidFill>
                  <a:schemeClr val="bg1"/>
                </a:solidFill>
              </a:rPr>
              <a:t>irth</a:t>
            </a:r>
            <a:r>
              <a:rPr lang="en-US" sz="2400" b="1" dirty="0" smtClean="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3781567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30C03FB6-3C85-4EE5-AA31-950C27F0E1A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DA56269-10E7-4ED6-9B0B-B0EC7A005613}"/>
              </a:ext>
            </a:extLst>
          </p:cNvPr>
          <p:cNvSpPr>
            <a:spLocks noGrp="1"/>
          </p:cNvSpPr>
          <p:nvPr>
            <p:ph type="title" idx="1"/>
          </p:nvPr>
        </p:nvSpPr>
        <p:spPr/>
        <p:txBody>
          <a:bodyPr rtlCol="0">
            <a:noAutofit/>
          </a:bodyPr>
          <a:lstStyle/>
          <a:p>
            <a:r>
              <a:rPr lang="en-US" sz="5400" b="1" cap="none" dirty="0" smtClean="0">
                <a:latin typeface="Kaushan Script"/>
              </a:rPr>
              <a:t>			SYMPTOMS</a:t>
            </a:r>
            <a:r>
              <a:rPr lang="en-US" sz="5400" b="1" cap="none" dirty="0" smtClean="0"/>
              <a:t> </a:t>
            </a:r>
            <a:endParaRPr lang="en-US" sz="5400" b="1" cap="none" dirty="0"/>
          </a:p>
        </p:txBody>
      </p:sp>
      <p:sp>
        <p:nvSpPr>
          <p:cNvPr id="3" name="Slide Number Placeholder 5">
            <a:extLst>
              <a:ext uri="{E7932F52-AF70-4504-9520-CC4B568BF481}">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7B077B5-59BD-4AC4-97F3-997D7A7BC118}"/>
              </a:ext>
            </a:extLst>
          </p:cNvPr>
          <p:cNvSpPr>
            <a:spLocks noGrp="1"/>
          </p:cNvSpPr>
          <p:nvPr>
            <p:ph type="sldNum" sz="quarter" idx="2"/>
          </p:nvPr>
        </p:nvSpPr>
        <p:spPr/>
        <p:txBody>
          <a:bodyPr rtlCol="0"/>
          <a:lstStyle/>
          <a:p>
            <a:fld id="{249E7DD8-BCD3-4D88-BF14-39108AB3AF97}" type="slidenum">
              <a:rPr/>
              <a:pPr/>
              <a:t>27</a:t>
            </a:fld>
            <a:endParaRPr lang="en-US" dirty="0"/>
          </a:p>
        </p:txBody>
      </p:sp>
      <p:sp>
        <p:nvSpPr>
          <p:cNvPr id="4" name="Date Placeholder 3">
            <a:extLst>
              <a:ext uri="{BF8760F4-407E-40E6-B395-8463CA420F7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9A65008-410D-40F9-A557-9A4F23520619}"/>
              </a:ext>
            </a:extLst>
          </p:cNvPr>
          <p:cNvSpPr>
            <a:spLocks noGrp="1"/>
          </p:cNvSpPr>
          <p:nvPr>
            <p:ph type="dt" sz="half" idx="3"/>
          </p:nvPr>
        </p:nvSpPr>
        <p:spPr/>
        <p:txBody>
          <a:bodyPr rtlCol="0"/>
          <a:lstStyle/>
          <a:p>
            <a:fld id="{8D48CC7B-62FD-4BAC-9EAD-BE1E1A764959}" type="datetime4">
              <a:rPr lang="en-US"/>
              <a:pPr/>
              <a:t>January 6, 2021</a:t>
            </a:fld>
            <a:endParaRPr lang="en-US" dirty="0"/>
          </a:p>
        </p:txBody>
      </p:sp>
      <p:sp>
        <p:nvSpPr>
          <p:cNvPr id="5" name="Footer Placeholder 4">
            <a:extLst>
              <a:ext uri="{7EB3BCB3-AF47-4909-857B-38788D39100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07C33D9-A64B-4DA3-9778-EB743FCD6EA6}"/>
              </a:ext>
            </a:extLst>
          </p:cNvPr>
          <p:cNvSpPr>
            <a:spLocks noGrp="1"/>
          </p:cNvSpPr>
          <p:nvPr>
            <p:ph type="ftr" sz="quarter" idx="4"/>
          </p:nvPr>
        </p:nvSpPr>
        <p:spPr/>
        <p:txBody>
          <a:bodyPr rtlCol="0"/>
          <a:lstStyle/>
          <a:p>
            <a:r>
              <a:rPr lang="en-US" dirty="0"/>
              <a:t>Footer Message</a:t>
            </a:r>
          </a:p>
        </p:txBody>
      </p:sp>
      <p:pic>
        <p:nvPicPr>
          <p:cNvPr id="6" name="Picture 5">
            <a:extLst>
              <a:ext uri="{EC4AAC8A-7B54-417F-A333-ADFC2D46632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2AD185B-03D5-4E46-AF00-16C6445DE586}"/>
              </a:ext>
            </a:extLst>
          </p:cNvPr>
          <p:cNvPicPr>
            <a:picLocks noChangeAspect="1"/>
          </p:cNvPicPr>
          <p:nvPr/>
        </p:nvPicPr>
        <p:blipFill>
          <a:blip r:embed="rId2"/>
          <a:stretch>
            <a:fillRect/>
          </a:stretch>
        </p:blipFill>
        <p:spPr>
          <a:xfrm>
            <a:off x="0" y="1015999"/>
            <a:ext cx="12191999" cy="5842000"/>
          </a:xfrm>
          <a:prstGeom prst="rect">
            <a:avLst/>
          </a:prstGeom>
        </p:spPr>
      </p:pic>
    </p:spTree>
    <p:extLst>
      <p:ext uri="{BB962C8B-B14F-4D97-AF65-F5344CB8AC3E}">
        <p14:creationId xmlns:p14="http://schemas.microsoft.com/office/powerpoint/2010/main" val="611629081"/>
      </p:ext>
      <p:ext uri="{A023B96A-182D-43EA-80ED-66A6BFBCD8E3}">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5">
            <a:extLst>
              <a:ext uri="{0591928E-8BBC-4FEB-8DE1-34BBC458387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EB47B8D-7C54-4BEF-B487-9995171B397E}"/>
              </a:ext>
            </a:extLst>
          </p:cNvPr>
          <p:cNvSpPr>
            <a:spLocks noGrp="1"/>
          </p:cNvSpPr>
          <p:nvPr>
            <p:ph type="body"/>
          </p:nvPr>
        </p:nvSpPr>
        <p:spPr>
          <a:xfrm>
            <a:off x="1352550" y="1524000"/>
            <a:ext cx="10204450" cy="4667250"/>
          </a:xfrm>
        </p:spPr>
        <p:txBody>
          <a:bodyPr rtlCol="0"/>
          <a:lstStyle/>
          <a:p>
            <a:r>
              <a:rPr lang="en-US" sz="3600" dirty="0"/>
              <a:t>Palpable uterine contraction</a:t>
            </a:r>
          </a:p>
          <a:p>
            <a:r>
              <a:rPr lang="en-US" sz="3600" dirty="0"/>
              <a:t>Enlargement of presenting part</a:t>
            </a:r>
          </a:p>
          <a:p>
            <a:r>
              <a:rPr lang="en-US" sz="3600" dirty="0"/>
              <a:t>Cervical effacement &amp; dilatation</a:t>
            </a:r>
          </a:p>
          <a:p>
            <a:r>
              <a:rPr lang="en-US" sz="3600" dirty="0"/>
              <a:t>Show( may be blood stained) </a:t>
            </a:r>
          </a:p>
          <a:p>
            <a:r>
              <a:rPr lang="en-US" sz="3600" dirty="0"/>
              <a:t>Bulging membrane</a:t>
            </a:r>
          </a:p>
          <a:p>
            <a:r>
              <a:rPr lang="en-US" sz="3600" dirty="0"/>
              <a:t>Rupture of membranes</a:t>
            </a:r>
          </a:p>
          <a:p>
            <a:endParaRPr lang="en-US" dirty="0"/>
          </a:p>
          <a:p>
            <a:endParaRPr lang="en-US" dirty="0"/>
          </a:p>
        </p:txBody>
      </p:sp>
      <p:sp>
        <p:nvSpPr>
          <p:cNvPr id="3" name="Título 1">
            <a:extLst>
              <a:ext uri="{FC8495C1-8D37-49E1-95F6-B07DEC8FA43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233D2B6-7BC4-4992-9D59-1A25F642C4D9}"/>
              </a:ext>
            </a:extLst>
          </p:cNvPr>
          <p:cNvSpPr>
            <a:spLocks noGrp="1"/>
          </p:cNvSpPr>
          <p:nvPr>
            <p:ph type="title" idx="1"/>
          </p:nvPr>
        </p:nvSpPr>
        <p:spPr/>
        <p:txBody>
          <a:bodyPr rtlCol="0">
            <a:normAutofit fontScale="90000"/>
          </a:bodyPr>
          <a:lstStyle/>
          <a:p>
            <a:r>
              <a:rPr lang="en-US" b="0" dirty="0" smtClean="0">
                <a:latin typeface="Kaushan Script"/>
              </a:rPr>
              <a:t>					</a:t>
            </a:r>
            <a:r>
              <a:rPr lang="en-US" sz="6600" b="1" dirty="0" smtClean="0">
                <a:latin typeface="Kaushan Script"/>
              </a:rPr>
              <a:t>SIGNS</a:t>
            </a:r>
            <a:endParaRPr lang="en-US" sz="6600" b="1" dirty="0">
              <a:latin typeface="Kaushan Script"/>
            </a:endParaRPr>
          </a:p>
        </p:txBody>
      </p:sp>
      <p:sp>
        <p:nvSpPr>
          <p:cNvPr id="4" name="Slide Number Placeholder 5">
            <a:extLst>
              <a:ext uri="{7D5A64C0-8111-42DF-B4B1-C0E9722222F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FDCB5C2-28AB-4DBF-95B4-080CDB0517A1}"/>
              </a:ext>
            </a:extLst>
          </p:cNvPr>
          <p:cNvSpPr>
            <a:spLocks noGrp="1"/>
          </p:cNvSpPr>
          <p:nvPr>
            <p:ph type="sldNum" sz="quarter" idx="2"/>
          </p:nvPr>
        </p:nvSpPr>
        <p:spPr/>
        <p:txBody>
          <a:bodyPr rtlCol="0"/>
          <a:lstStyle/>
          <a:p>
            <a:fld id="{BD895873-5082-4DD9-AF6B-9B1D6B873A9F}" type="slidenum">
              <a:rPr/>
              <a:pPr/>
              <a:t>28</a:t>
            </a:fld>
            <a:endParaRPr lang="en-US" dirty="0"/>
          </a:p>
        </p:txBody>
      </p:sp>
    </p:spTree>
    <p:extLst>
      <p:ext uri="{BB962C8B-B14F-4D97-AF65-F5344CB8AC3E}">
        <p14:creationId xmlns:p14="http://schemas.microsoft.com/office/powerpoint/2010/main" val="3947181290"/>
      </p:ext>
      <p:ext uri="{3FB39EE8-02BE-49ED-A383-98FCC6D3E7E0}">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4449"/>
          </a:xfrm>
        </p:spPr>
        <p:txBody>
          <a:bodyPr>
            <a:normAutofit/>
          </a:bodyPr>
          <a:lstStyle/>
          <a:p>
            <a:r>
              <a:rPr lang="en-IN" b="1" u="sng" dirty="0" smtClean="0"/>
              <a:t> CLINICAL FEATURES AND EXAMINATION</a:t>
            </a:r>
            <a:endParaRPr lang="en-IN" b="1" u="sng" dirty="0"/>
          </a:p>
        </p:txBody>
      </p:sp>
      <p:pic>
        <p:nvPicPr>
          <p:cNvPr id="5" name="Picture 4"/>
          <p:cNvPicPr>
            <a:picLocks noChangeAspect="1"/>
          </p:cNvPicPr>
          <p:nvPr/>
        </p:nvPicPr>
        <p:blipFill>
          <a:blip r:embed="rId2"/>
          <a:stretch>
            <a:fillRect/>
          </a:stretch>
        </p:blipFill>
        <p:spPr>
          <a:xfrm>
            <a:off x="5981700" y="895351"/>
            <a:ext cx="6210300" cy="5962650"/>
          </a:xfrm>
          <a:prstGeom prst="rect">
            <a:avLst/>
          </a:prstGeom>
        </p:spPr>
      </p:pic>
      <p:pic>
        <p:nvPicPr>
          <p:cNvPr id="4" name="Content Placeholder 3"/>
          <p:cNvPicPr>
            <a:picLocks noGrp="1" noChangeAspect="1"/>
          </p:cNvPicPr>
          <p:nvPr>
            <p:ph idx="1"/>
          </p:nvPr>
        </p:nvPicPr>
        <p:blipFill>
          <a:blip r:embed="rId3"/>
          <a:stretch>
            <a:fillRect/>
          </a:stretch>
        </p:blipFill>
        <p:spPr>
          <a:xfrm>
            <a:off x="0" y="895350"/>
            <a:ext cx="5996954" cy="5962650"/>
          </a:xfrm>
          <a:prstGeom prst="rect">
            <a:avLst/>
          </a:prstGeom>
        </p:spPr>
      </p:pic>
    </p:spTree>
    <p:extLst>
      <p:ext uri="{BB962C8B-B14F-4D97-AF65-F5344CB8AC3E}">
        <p14:creationId xmlns:p14="http://schemas.microsoft.com/office/powerpoint/2010/main" val="200011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334000" y="0"/>
            <a:ext cx="6858000" cy="4229100"/>
          </a:xfrm>
        </p:spPr>
        <p:txBody>
          <a:bodyPr anchor="ctr">
            <a:normAutofit/>
          </a:bodyPr>
          <a:lstStyle/>
          <a:p>
            <a:pPr lvl="0"/>
            <a:r>
              <a:rPr lang="en-US" sz="4800" i="1" dirty="0">
                <a:solidFill>
                  <a:srgbClr val="FFFFFF"/>
                </a:solidFill>
              </a:rPr>
              <a:t> </a:t>
            </a:r>
            <a:r>
              <a:rPr lang="en-US" sz="3600" b="1" i="1" dirty="0">
                <a:solidFill>
                  <a:srgbClr val="FFFFFF"/>
                </a:solidFill>
              </a:rPr>
              <a:t>DEFINITION: Preterm labor (PTL) is defined as one where the labor starts before the 37th completed week (&lt; 259 days), counting from the first day of the last menstrual period</a:t>
            </a:r>
          </a:p>
        </p:txBody>
      </p:sp>
      <p:sp>
        <p:nvSpPr>
          <p:cNvPr id="49" name="Rectangle 48">
            <a:extLst>
              <a:ext uri="{FF2B5EF4-FFF2-40B4-BE49-F238E27FC236}">
                <a16:creationId xmlns:a16="http://schemas.microsoft.com/office/drawing/2014/main" id="{4260EDE0-989C-4E16-AF94-F652294D82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Oval 3">
            <a:extLst>
              <a:ext uri="{FF2B5EF4-FFF2-40B4-BE49-F238E27FC236}">
                <a16:creationId xmlns:a16="http://schemas.microsoft.com/office/drawing/2014/main" id="{28270AD1-FDFF-4C33-A19B-A2DA650CB549}"/>
              </a:ext>
            </a:extLst>
          </p:cNvPr>
          <p:cNvSpPr/>
          <p:nvPr/>
        </p:nvSpPr>
        <p:spPr>
          <a:xfrm>
            <a:off x="5048250" y="4238625"/>
            <a:ext cx="7143750" cy="261937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t>Preterm birth is the significant cause of </a:t>
            </a:r>
            <a:r>
              <a:rPr lang="en-US" sz="2800" b="1" dirty="0" err="1"/>
              <a:t>perinatal</a:t>
            </a:r>
            <a:r>
              <a:rPr lang="en-US" sz="2800" b="1" dirty="0"/>
              <a:t> morbidity and mortality</a:t>
            </a:r>
            <a:endParaRPr lang="en-IN" sz="2800" b="1" dirty="0"/>
          </a:p>
        </p:txBody>
      </p:sp>
      <p:sp>
        <p:nvSpPr>
          <p:cNvPr id="5" name="Rectangle 4">
            <a:extLst>
              <a:ext uri="{FF2B5EF4-FFF2-40B4-BE49-F238E27FC236}">
                <a16:creationId xmlns:a16="http://schemas.microsoft.com/office/drawing/2014/main" id="{0A88EE67-41FD-44AD-BC76-73483B534CAF}"/>
              </a:ext>
            </a:extLst>
          </p:cNvPr>
          <p:cNvSpPr/>
          <p:nvPr/>
        </p:nvSpPr>
        <p:spPr>
          <a:xfrm>
            <a:off x="0" y="1809750"/>
            <a:ext cx="5353050" cy="31813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INCIDENCE: The prevalence widely varies and ranges between 5% and 10%</a:t>
            </a:r>
            <a:endParaRPr lang="en-IN" sz="3200" b="1" dirty="0"/>
          </a:p>
        </p:txBody>
      </p:sp>
      <p:pic>
        <p:nvPicPr>
          <p:cNvPr id="8" name="Picture 7">
            <a:extLst>
              <a:ext uri="{FF2B5EF4-FFF2-40B4-BE49-F238E27FC236}">
                <a16:creationId xmlns:a16="http://schemas.microsoft.com/office/drawing/2014/main" id="{C45E164C-DE4E-4B33-B91C-CDB76B5F4758}"/>
              </a:ext>
            </a:extLst>
          </p:cNvPr>
          <p:cNvPicPr>
            <a:picLocks noChangeAspect="1"/>
          </p:cNvPicPr>
          <p:nvPr/>
        </p:nvPicPr>
        <p:blipFill>
          <a:blip r:embed="rId2"/>
          <a:stretch>
            <a:fillRect/>
          </a:stretch>
        </p:blipFill>
        <p:spPr>
          <a:xfrm>
            <a:off x="1" y="0"/>
            <a:ext cx="5343526" cy="1809750"/>
          </a:xfrm>
          <a:prstGeom prst="rect">
            <a:avLst/>
          </a:prstGeom>
        </p:spPr>
      </p:pic>
    </p:spTree>
    <p:extLst>
      <p:ext uri="{BB962C8B-B14F-4D97-AF65-F5344CB8AC3E}">
        <p14:creationId xmlns:p14="http://schemas.microsoft.com/office/powerpoint/2010/main" val="3829092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5353050" cy="6858000"/>
        </p:xfrm>
        <a:graphic>
          <a:graphicData uri="http://schemas.openxmlformats.org/drawingml/2006/table">
            <a:tbl>
              <a:tblPr firstRow="1" bandRow="1">
                <a:tableStyleId>{5C22544A-7EE6-4342-B048-85BDC9FD1C3A}</a:tableStyleId>
              </a:tblPr>
              <a:tblGrid>
                <a:gridCol w="5353050">
                  <a:extLst>
                    <a:ext uri="{9D8B030D-6E8A-4147-A177-3AD203B41FA5}">
                      <a16:colId xmlns:a16="http://schemas.microsoft.com/office/drawing/2014/main" val="20000"/>
                    </a:ext>
                  </a:extLst>
                </a:gridCol>
              </a:tblGrid>
              <a:tr h="6858000">
                <a:tc>
                  <a:txBody>
                    <a:bodyPr/>
                    <a:lstStyle/>
                    <a:p>
                      <a:endParaRPr lang="en-US" dirty="0" smtClean="0"/>
                    </a:p>
                    <a:p>
                      <a:r>
                        <a:rPr lang="en-US" sz="2800" dirty="0" smtClean="0"/>
                        <a:t>INVESTIGATIONS </a:t>
                      </a:r>
                    </a:p>
                    <a:p>
                      <a:endParaRPr lang="en-US" sz="2800" dirty="0" smtClean="0"/>
                    </a:p>
                    <a:p>
                      <a:endParaRPr lang="en-US" sz="2800" dirty="0" smtClean="0"/>
                    </a:p>
                    <a:p>
                      <a:r>
                        <a:rPr lang="en-US" sz="2800" dirty="0" smtClean="0"/>
                        <a:t>*Full blood count</a:t>
                      </a:r>
                    </a:p>
                    <a:p>
                      <a:r>
                        <a:rPr lang="en-US" sz="2800" dirty="0" smtClean="0"/>
                        <a:t>*Urine for </a:t>
                      </a:r>
                      <a:r>
                        <a:rPr lang="en-US" sz="2800" dirty="0" err="1" smtClean="0"/>
                        <a:t>analysis,culture</a:t>
                      </a:r>
                      <a:r>
                        <a:rPr lang="en-US" sz="2800" dirty="0" smtClean="0"/>
                        <a:t>,</a:t>
                      </a:r>
                      <a:r>
                        <a:rPr lang="en-US" sz="2800" baseline="0" dirty="0" smtClean="0"/>
                        <a:t> and sensitivity</a:t>
                      </a:r>
                    </a:p>
                    <a:p>
                      <a:r>
                        <a:rPr lang="en-US" sz="2800" baseline="0" dirty="0" smtClean="0"/>
                        <a:t>*</a:t>
                      </a:r>
                      <a:r>
                        <a:rPr lang="en-US" sz="2800" baseline="0" dirty="0" err="1" smtClean="0"/>
                        <a:t>Cervicovaginal</a:t>
                      </a:r>
                      <a:r>
                        <a:rPr lang="en-US" sz="2800" baseline="0" dirty="0" smtClean="0"/>
                        <a:t> swab for culture and </a:t>
                      </a:r>
                      <a:r>
                        <a:rPr lang="en-US" sz="2800" baseline="0" dirty="0" err="1" smtClean="0"/>
                        <a:t>fibronectin</a:t>
                      </a:r>
                      <a:r>
                        <a:rPr lang="en-US" sz="2800" baseline="0" dirty="0" smtClean="0"/>
                        <a:t> </a:t>
                      </a:r>
                    </a:p>
                    <a:p>
                      <a:r>
                        <a:rPr lang="en-US" sz="2800" baseline="0" dirty="0" smtClean="0"/>
                        <a:t>*</a:t>
                      </a:r>
                      <a:r>
                        <a:rPr lang="en-US" sz="2800" baseline="0" dirty="0" err="1" smtClean="0"/>
                        <a:t>Ultrasonography</a:t>
                      </a:r>
                      <a:endParaRPr lang="en-US" sz="2800" baseline="0" dirty="0" smtClean="0"/>
                    </a:p>
                    <a:p>
                      <a:r>
                        <a:rPr lang="en-US" sz="2800" baseline="0" dirty="0" smtClean="0"/>
                        <a:t>*Serum electrolytes and glucose levels when </a:t>
                      </a:r>
                      <a:r>
                        <a:rPr lang="en-US" sz="2800" baseline="0" dirty="0" err="1" smtClean="0"/>
                        <a:t>tocolytic</a:t>
                      </a:r>
                      <a:r>
                        <a:rPr lang="en-US" sz="2800" baseline="0" dirty="0" smtClean="0"/>
                        <a:t> agents are given.</a:t>
                      </a:r>
                      <a:endParaRPr lang="en-US" sz="2800" dirty="0" smtClean="0"/>
                    </a:p>
                  </a:txBody>
                  <a:tcPr marL="121920" marR="121920"/>
                </a:tc>
                <a:extLst>
                  <a:ext uri="{0D108BD9-81ED-4DB2-BD59-A6C34878D82A}">
                    <a16:rowId xmlns:a16="http://schemas.microsoft.com/office/drawing/2014/main" val="10000"/>
                  </a:ext>
                </a:extLst>
              </a:tr>
            </a:tbl>
          </a:graphicData>
        </a:graphic>
      </p:graphicFrame>
      <p:pic>
        <p:nvPicPr>
          <p:cNvPr id="8194" name="Picture 2" descr="C:\Users\Sajivdas\Downloads\f00576a2f0057699.gif"/>
          <p:cNvPicPr>
            <a:picLocks noChangeAspect="1" noChangeArrowheads="1"/>
          </p:cNvPicPr>
          <p:nvPr/>
        </p:nvPicPr>
        <p:blipFill>
          <a:blip r:embed="rId2" cstate="print"/>
          <a:srcRect/>
          <a:stretch>
            <a:fillRect/>
          </a:stretch>
        </p:blipFill>
        <p:spPr bwMode="auto">
          <a:xfrm>
            <a:off x="5372101" y="0"/>
            <a:ext cx="6819900" cy="6858000"/>
          </a:xfrm>
          <a:prstGeom prst="rect">
            <a:avLst/>
          </a:prstGeom>
          <a:noFill/>
        </p:spPr>
      </p:pic>
    </p:spTree>
    <p:extLst>
      <p:ext uri="{BB962C8B-B14F-4D97-AF65-F5344CB8AC3E}">
        <p14:creationId xmlns:p14="http://schemas.microsoft.com/office/powerpoint/2010/main" val="3006853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40B171C-B613-4161-8A93-C458FC60A4A3}"/>
              </a:ext>
            </a:extLst>
          </p:cNvPr>
          <p:cNvSpPr/>
          <p:nvPr/>
        </p:nvSpPr>
        <p:spPr>
          <a:xfrm>
            <a:off x="1" y="0"/>
            <a:ext cx="5962650" cy="6857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smtClean="0"/>
              <a:t>DIAGNOSIS</a:t>
            </a:r>
          </a:p>
          <a:p>
            <a:pPr algn="ctr"/>
            <a:endParaRPr lang="en-IN" sz="4000" dirty="0" smtClean="0"/>
          </a:p>
          <a:p>
            <a:pPr algn="ctr"/>
            <a:endParaRPr lang="en-IN" sz="4000" dirty="0"/>
          </a:p>
          <a:p>
            <a:pPr marL="285750" indent="-285750">
              <a:buFont typeface="Arial" panose="020B0604020202020204" pitchFamily="34" charset="0"/>
              <a:buChar char="•"/>
            </a:pPr>
            <a:r>
              <a:rPr lang="en-US" sz="3200" b="1" dirty="0"/>
              <a:t>Regular uterine contractions with or without pain (at least one in every 10 minutes)</a:t>
            </a:r>
          </a:p>
          <a:p>
            <a:pPr marL="285750" indent="-285750">
              <a:buFont typeface="Arial" panose="020B0604020202020204" pitchFamily="34" charset="0"/>
              <a:buChar char="•"/>
            </a:pPr>
            <a:r>
              <a:rPr lang="en-IN" sz="3200" b="1" dirty="0"/>
              <a:t>Dilatation (&gt; 2 cm)</a:t>
            </a:r>
          </a:p>
          <a:p>
            <a:pPr marL="285750" indent="-285750">
              <a:buFont typeface="Arial" panose="020B0604020202020204" pitchFamily="34" charset="0"/>
              <a:buChar char="•"/>
            </a:pPr>
            <a:r>
              <a:rPr lang="en-US" sz="3200" b="1" dirty="0"/>
              <a:t>Effacement (80%) of the cervix</a:t>
            </a:r>
            <a:endParaRPr lang="en-IN" sz="3200" b="1" dirty="0"/>
          </a:p>
        </p:txBody>
      </p:sp>
      <p:sp>
        <p:nvSpPr>
          <p:cNvPr id="5" name="Oval 4">
            <a:extLst>
              <a:ext uri="{FF2B5EF4-FFF2-40B4-BE49-F238E27FC236}">
                <a16:creationId xmlns:a16="http://schemas.microsoft.com/office/drawing/2014/main" id="{D34467E5-3961-45F0-B5C0-9FCC8C66DC06}"/>
              </a:ext>
            </a:extLst>
          </p:cNvPr>
          <p:cNvSpPr/>
          <p:nvPr/>
        </p:nvSpPr>
        <p:spPr>
          <a:xfrm>
            <a:off x="6057900" y="0"/>
            <a:ext cx="6134100" cy="6858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b="1" dirty="0"/>
              <a:t>MANAGEMENT OF PRETERM </a:t>
            </a:r>
            <a:r>
              <a:rPr lang="en-IN" sz="2400" b="1" dirty="0" smtClean="0"/>
              <a:t>LABOR</a:t>
            </a:r>
          </a:p>
          <a:p>
            <a:pPr algn="ctr"/>
            <a:endParaRPr lang="en-IN" b="1" dirty="0"/>
          </a:p>
          <a:p>
            <a:pPr marL="285750" indent="-285750" algn="ctr"/>
            <a:r>
              <a:rPr lang="en-US" dirty="0"/>
              <a:t> (1</a:t>
            </a:r>
            <a:r>
              <a:rPr lang="en-US" sz="2400" b="1" dirty="0"/>
              <a:t>) To prevent preterm onset of labor, if </a:t>
            </a:r>
            <a:r>
              <a:rPr lang="en-US" sz="2400" b="1" dirty="0" smtClean="0"/>
              <a:t>possible.</a:t>
            </a:r>
          </a:p>
          <a:p>
            <a:pPr marL="285750" indent="-285750" algn="ctr">
              <a:buFont typeface="Arial" panose="020B0604020202020204" pitchFamily="34" charset="0"/>
              <a:buChar char="•"/>
            </a:pPr>
            <a:endParaRPr lang="en-US" sz="2400" b="1" dirty="0"/>
          </a:p>
          <a:p>
            <a:pPr marL="285750" indent="-285750" algn="ctr"/>
            <a:r>
              <a:rPr lang="en-US" sz="2400" b="1" dirty="0"/>
              <a:t>(2) To arrest preterm </a:t>
            </a:r>
            <a:r>
              <a:rPr lang="en-US" sz="2400" b="1" dirty="0" err="1"/>
              <a:t>labor,if</a:t>
            </a:r>
            <a:r>
              <a:rPr lang="en-US" sz="2400" b="1" dirty="0"/>
              <a:t> not </a:t>
            </a:r>
            <a:r>
              <a:rPr lang="en-US" sz="2400" b="1" dirty="0" smtClean="0"/>
              <a:t>contraindicated.</a:t>
            </a:r>
          </a:p>
          <a:p>
            <a:pPr marL="285750" indent="-285750" algn="ctr">
              <a:buFont typeface="Arial" panose="020B0604020202020204" pitchFamily="34" charset="0"/>
              <a:buChar char="•"/>
            </a:pPr>
            <a:endParaRPr lang="en-US" sz="2400" b="1" dirty="0"/>
          </a:p>
          <a:p>
            <a:pPr marL="285750" indent="-285750" algn="ctr"/>
            <a:r>
              <a:rPr lang="en-US" sz="2400" b="1" dirty="0" smtClean="0"/>
              <a:t> (</a:t>
            </a:r>
            <a:r>
              <a:rPr lang="en-US" sz="2400" b="1" dirty="0"/>
              <a:t>3) Appropriate management of </a:t>
            </a:r>
            <a:r>
              <a:rPr lang="en-US" sz="2400" b="1" dirty="0" smtClean="0"/>
              <a:t>labour</a:t>
            </a:r>
          </a:p>
          <a:p>
            <a:pPr marL="285750" indent="-285750" algn="ctr"/>
            <a:endParaRPr lang="en-US" sz="2400" b="1" dirty="0" smtClean="0"/>
          </a:p>
          <a:p>
            <a:pPr marL="285750" indent="-285750" algn="ctr"/>
            <a:r>
              <a:rPr lang="en-US" sz="2400" b="1" dirty="0" smtClean="0"/>
              <a:t>  	 </a:t>
            </a:r>
            <a:r>
              <a:rPr lang="en-US" sz="2400" b="1" dirty="0"/>
              <a:t>(4) Effective neonatal care</a:t>
            </a:r>
            <a:r>
              <a:rPr lang="en-US" dirty="0"/>
              <a:t>.</a:t>
            </a:r>
            <a:endParaRPr lang="en-IN" dirty="0"/>
          </a:p>
        </p:txBody>
      </p:sp>
    </p:spTree>
    <p:extLst>
      <p:ext uri="{BB962C8B-B14F-4D97-AF65-F5344CB8AC3E}">
        <p14:creationId xmlns:p14="http://schemas.microsoft.com/office/powerpoint/2010/main" val="1199917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797284" cy="876300"/>
          </a:xfrm>
        </p:spPr>
        <p:txBody>
          <a:bodyPr>
            <a:noAutofit/>
          </a:bodyPr>
          <a:lstStyle/>
          <a:p>
            <a:r>
              <a:rPr lang="en-US" sz="2400" b="1" dirty="0" smtClean="0"/>
              <a:t>        PRINCIPLES OF MANAGEMENT OF WOMEN WITH PRETERM LABOR</a:t>
            </a:r>
            <a:endParaRPr lang="en-US" sz="2400" b="1" dirty="0"/>
          </a:p>
        </p:txBody>
      </p:sp>
      <p:graphicFrame>
        <p:nvGraphicFramePr>
          <p:cNvPr id="5" name="Content Placeholder 4"/>
          <p:cNvGraphicFramePr>
            <a:graphicFrameLocks noGrp="1"/>
          </p:cNvGraphicFramePr>
          <p:nvPr>
            <p:ph idx="1"/>
          </p:nvPr>
        </p:nvGraphicFramePr>
        <p:xfrm>
          <a:off x="0" y="857250"/>
          <a:ext cx="12192000" cy="6000753"/>
        </p:xfrm>
        <a:graphic>
          <a:graphicData uri="http://schemas.openxmlformats.org/drawingml/2006/table">
            <a:tbl>
              <a:tblPr firstRow="1" bandRow="1">
                <a:tableStyleId>{5C22544A-7EE6-4342-B048-85BDC9FD1C3A}</a:tableStyleId>
              </a:tblPr>
              <a:tblGrid>
                <a:gridCol w="4650249">
                  <a:extLst>
                    <a:ext uri="{9D8B030D-6E8A-4147-A177-3AD203B41FA5}">
                      <a16:colId xmlns:a16="http://schemas.microsoft.com/office/drawing/2014/main" val="20000"/>
                    </a:ext>
                  </a:extLst>
                </a:gridCol>
                <a:gridCol w="7541751">
                  <a:extLst>
                    <a:ext uri="{9D8B030D-6E8A-4147-A177-3AD203B41FA5}">
                      <a16:colId xmlns:a16="http://schemas.microsoft.com/office/drawing/2014/main" val="20001"/>
                    </a:ext>
                  </a:extLst>
                </a:gridCol>
              </a:tblGrid>
              <a:tr h="800539">
                <a:tc>
                  <a:txBody>
                    <a:bodyPr/>
                    <a:lstStyle/>
                    <a:p>
                      <a:r>
                        <a:rPr lang="en-US" dirty="0" smtClean="0"/>
                        <a:t>GLUCOCORTICOIDS</a:t>
                      </a:r>
                      <a:endParaRPr lang="en-US" dirty="0"/>
                    </a:p>
                  </a:txBody>
                  <a:tcPr marL="121920" marR="121920"/>
                </a:tc>
                <a:tc>
                  <a:txBody>
                    <a:bodyPr/>
                    <a:lstStyle/>
                    <a:p>
                      <a:r>
                        <a:rPr lang="en-US" dirty="0" smtClean="0"/>
                        <a:t>GIVEN</a:t>
                      </a:r>
                      <a:r>
                        <a:rPr lang="en-US" baseline="0" dirty="0" smtClean="0"/>
                        <a:t> TO MOTHER TO REDUCE NEONATAL  COMPLICATIONS</a:t>
                      </a:r>
                      <a:endParaRPr lang="en-US" dirty="0"/>
                    </a:p>
                  </a:txBody>
                  <a:tcPr marL="121920" marR="121920"/>
                </a:tc>
                <a:extLst>
                  <a:ext uri="{0D108BD9-81ED-4DB2-BD59-A6C34878D82A}">
                    <a16:rowId xmlns:a16="http://schemas.microsoft.com/office/drawing/2014/main" val="10000"/>
                  </a:ext>
                </a:extLst>
              </a:tr>
              <a:tr h="1197519">
                <a:tc>
                  <a:txBody>
                    <a:bodyPr/>
                    <a:lstStyle/>
                    <a:p>
                      <a:r>
                        <a:rPr lang="en-US" sz="2000" b="1" dirty="0" smtClean="0"/>
                        <a:t>ANTENATAL  TRANSFER</a:t>
                      </a:r>
                      <a:endParaRPr lang="en-US" sz="2000" b="1" dirty="0"/>
                    </a:p>
                  </a:txBody>
                  <a:tcPr marL="121920" marR="121920"/>
                </a:tc>
                <a:tc>
                  <a:txBody>
                    <a:bodyPr/>
                    <a:lstStyle/>
                    <a:p>
                      <a:r>
                        <a:rPr lang="en-US" sz="2000" b="1" dirty="0" smtClean="0"/>
                        <a:t>Antenatal transfer of the mother with fetus in </a:t>
                      </a:r>
                      <a:r>
                        <a:rPr lang="en-US" sz="2000" b="1" dirty="0" err="1" smtClean="0"/>
                        <a:t>utero</a:t>
                      </a:r>
                      <a:r>
                        <a:rPr lang="en-US" sz="2000" b="1" dirty="0" smtClean="0"/>
                        <a:t> to a tertiary centre equipped</a:t>
                      </a:r>
                      <a:r>
                        <a:rPr lang="en-US" sz="2000" b="1" baseline="0" dirty="0" smtClean="0"/>
                        <a:t> with Neonatal Intensive Care Unit(NICU)</a:t>
                      </a:r>
                      <a:endParaRPr lang="en-US" sz="2000" b="1" dirty="0"/>
                    </a:p>
                  </a:txBody>
                  <a:tcPr marL="121920" marR="121920"/>
                </a:tc>
                <a:extLst>
                  <a:ext uri="{0D108BD9-81ED-4DB2-BD59-A6C34878D82A}">
                    <a16:rowId xmlns:a16="http://schemas.microsoft.com/office/drawing/2014/main" val="10001"/>
                  </a:ext>
                </a:extLst>
              </a:tr>
              <a:tr h="800539">
                <a:tc>
                  <a:txBody>
                    <a:bodyPr/>
                    <a:lstStyle/>
                    <a:p>
                      <a:r>
                        <a:rPr lang="en-US" sz="2000" b="1" dirty="0" smtClean="0"/>
                        <a:t>TOCOLYTIC DRUGS</a:t>
                      </a:r>
                      <a:endParaRPr lang="en-US" sz="2000" b="1" dirty="0"/>
                    </a:p>
                  </a:txBody>
                  <a:tcPr marL="121920" marR="121920"/>
                </a:tc>
                <a:tc>
                  <a:txBody>
                    <a:bodyPr/>
                    <a:lstStyle/>
                    <a:p>
                      <a:r>
                        <a:rPr lang="en-US" sz="2000" b="1" dirty="0" smtClean="0"/>
                        <a:t>Given to mother for a short period unless contraindicated </a:t>
                      </a:r>
                      <a:endParaRPr lang="en-US" sz="2000" b="1" dirty="0"/>
                    </a:p>
                  </a:txBody>
                  <a:tcPr marL="121920" marR="121920"/>
                </a:tc>
                <a:extLst>
                  <a:ext uri="{0D108BD9-81ED-4DB2-BD59-A6C34878D82A}">
                    <a16:rowId xmlns:a16="http://schemas.microsoft.com/office/drawing/2014/main" val="10002"/>
                  </a:ext>
                </a:extLst>
              </a:tr>
              <a:tr h="800539">
                <a:tc>
                  <a:txBody>
                    <a:bodyPr/>
                    <a:lstStyle/>
                    <a:p>
                      <a:r>
                        <a:rPr lang="en-US" sz="2000" b="1" dirty="0" smtClean="0"/>
                        <a:t>ANTIBIOTICS</a:t>
                      </a:r>
                      <a:endParaRPr lang="en-US" sz="2000" b="1" dirty="0"/>
                    </a:p>
                  </a:txBody>
                  <a:tcPr marL="121920" marR="121920"/>
                </a:tc>
                <a:tc>
                  <a:txBody>
                    <a:bodyPr/>
                    <a:lstStyle/>
                    <a:p>
                      <a:r>
                        <a:rPr lang="en-US" sz="2000" b="1" dirty="0" smtClean="0"/>
                        <a:t>Given</a:t>
                      </a:r>
                      <a:r>
                        <a:rPr lang="en-US" sz="2000" b="1" baseline="0" dirty="0" smtClean="0"/>
                        <a:t> to prevent neonatal infection with Group B streptococcus</a:t>
                      </a:r>
                      <a:endParaRPr lang="en-US" sz="2000" b="1" dirty="0"/>
                    </a:p>
                  </a:txBody>
                  <a:tcPr marL="121920" marR="121920"/>
                </a:tc>
                <a:extLst>
                  <a:ext uri="{0D108BD9-81ED-4DB2-BD59-A6C34878D82A}">
                    <a16:rowId xmlns:a16="http://schemas.microsoft.com/office/drawing/2014/main" val="10003"/>
                  </a:ext>
                </a:extLst>
              </a:tr>
              <a:tr h="800539">
                <a:tc>
                  <a:txBody>
                    <a:bodyPr/>
                    <a:lstStyle/>
                    <a:p>
                      <a:r>
                        <a:rPr lang="en-US" sz="2000" b="1" dirty="0" smtClean="0"/>
                        <a:t>MAGNESIUM SULPHATE</a:t>
                      </a:r>
                      <a:endParaRPr lang="en-US" sz="2000" b="1" dirty="0"/>
                    </a:p>
                  </a:txBody>
                  <a:tcPr marL="121920" marR="121920"/>
                </a:tc>
                <a:tc>
                  <a:txBody>
                    <a:bodyPr/>
                    <a:lstStyle/>
                    <a:p>
                      <a:r>
                        <a:rPr lang="en-US" sz="2000" b="1" dirty="0" smtClean="0"/>
                        <a:t>Given to</a:t>
                      </a:r>
                      <a:r>
                        <a:rPr lang="en-US" sz="2000" b="1" baseline="0" dirty="0" smtClean="0"/>
                        <a:t> the mother to reduce neonatal cerebral palsy when pregnancy is &lt;34 weeks</a:t>
                      </a:r>
                      <a:endParaRPr lang="en-US" sz="2000" b="1" dirty="0"/>
                    </a:p>
                  </a:txBody>
                  <a:tcPr marL="121920" marR="121920"/>
                </a:tc>
                <a:extLst>
                  <a:ext uri="{0D108BD9-81ED-4DB2-BD59-A6C34878D82A}">
                    <a16:rowId xmlns:a16="http://schemas.microsoft.com/office/drawing/2014/main" val="10004"/>
                  </a:ext>
                </a:extLst>
              </a:tr>
              <a:tr h="800539">
                <a:tc>
                  <a:txBody>
                    <a:bodyPr/>
                    <a:lstStyle/>
                    <a:p>
                      <a:r>
                        <a:rPr lang="en-US" sz="2000" b="1" dirty="0" smtClean="0"/>
                        <a:t>CAREFUL INTRAPARTUM MONITORING</a:t>
                      </a:r>
                      <a:endParaRPr lang="en-US" sz="2000" b="1" dirty="0"/>
                    </a:p>
                  </a:txBody>
                  <a:tcPr marL="121920" marR="121920"/>
                </a:tc>
                <a:tc>
                  <a:txBody>
                    <a:bodyPr/>
                    <a:lstStyle/>
                    <a:p>
                      <a:r>
                        <a:rPr lang="en-US" sz="2000" b="1" dirty="0" smtClean="0"/>
                        <a:t>Presence of</a:t>
                      </a:r>
                      <a:r>
                        <a:rPr lang="en-US" sz="2000" b="1" baseline="0" dirty="0" smtClean="0"/>
                        <a:t> a neonatologist during delivery.</a:t>
                      </a:r>
                    </a:p>
                    <a:p>
                      <a:r>
                        <a:rPr lang="en-US" sz="2000" b="1" baseline="0" dirty="0" smtClean="0"/>
                        <a:t>Ensure minimal trauma</a:t>
                      </a:r>
                      <a:endParaRPr lang="en-US" sz="2000" b="1" dirty="0"/>
                    </a:p>
                  </a:txBody>
                  <a:tcPr marL="121920" marR="121920"/>
                </a:tc>
                <a:extLst>
                  <a:ext uri="{0D108BD9-81ED-4DB2-BD59-A6C34878D82A}">
                    <a16:rowId xmlns:a16="http://schemas.microsoft.com/office/drawing/2014/main" val="10005"/>
                  </a:ext>
                </a:extLst>
              </a:tr>
              <a:tr h="800539">
                <a:tc>
                  <a:txBody>
                    <a:bodyPr/>
                    <a:lstStyle/>
                    <a:p>
                      <a:r>
                        <a:rPr lang="en-US" sz="2000" b="1" dirty="0" smtClean="0"/>
                        <a:t>VAGINAL</a:t>
                      </a:r>
                      <a:r>
                        <a:rPr lang="en-US" sz="2000" b="1" baseline="0" dirty="0" smtClean="0"/>
                        <a:t> DELIVERY</a:t>
                      </a:r>
                      <a:endParaRPr lang="en-US" sz="2000" b="1" dirty="0"/>
                    </a:p>
                  </a:txBody>
                  <a:tcPr marL="121920" marR="121920"/>
                </a:tc>
                <a:tc>
                  <a:txBody>
                    <a:bodyPr/>
                    <a:lstStyle/>
                    <a:p>
                      <a:r>
                        <a:rPr lang="en-US" sz="2000" b="1" dirty="0" smtClean="0"/>
                        <a:t>Is</a:t>
                      </a:r>
                      <a:r>
                        <a:rPr lang="en-US" sz="2000" b="1" baseline="0" dirty="0" smtClean="0"/>
                        <a:t> </a:t>
                      </a:r>
                      <a:r>
                        <a:rPr lang="en-US" sz="2000" b="1" baseline="0" dirty="0" err="1" smtClean="0"/>
                        <a:t>prefered</a:t>
                      </a:r>
                      <a:r>
                        <a:rPr lang="en-US" sz="2000" b="1" baseline="0" dirty="0" smtClean="0"/>
                        <a:t>  unless otherwise indicated for </a:t>
                      </a:r>
                      <a:r>
                        <a:rPr lang="en-US" sz="2000" b="1" baseline="0" dirty="0" err="1" smtClean="0"/>
                        <a:t>cesarian</a:t>
                      </a:r>
                      <a:r>
                        <a:rPr lang="en-US" sz="2000" b="1" baseline="0" dirty="0" smtClean="0"/>
                        <a:t> birth.</a:t>
                      </a:r>
                      <a:endParaRPr lang="en-US" sz="2000" b="1" dirty="0"/>
                    </a:p>
                  </a:txBody>
                  <a:tcPr marL="121920" marR="1219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57877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28600"/>
            <a:ext cx="9997440" cy="533400"/>
          </a:xfrm>
        </p:spPr>
        <p:txBody>
          <a:bodyPr>
            <a:noAutofit/>
          </a:bodyPr>
          <a:lstStyle/>
          <a:p>
            <a:r>
              <a:rPr lang="en-US" b="1" dirty="0" smtClean="0"/>
              <a:t>MANAGEMENT IN LABOR</a:t>
            </a:r>
            <a:endParaRPr lang="en-US" b="1" dirty="0"/>
          </a:p>
        </p:txBody>
      </p:sp>
      <p:graphicFrame>
        <p:nvGraphicFramePr>
          <p:cNvPr id="6" name="Content Placeholder 5"/>
          <p:cNvGraphicFramePr>
            <a:graphicFrameLocks noGrp="1"/>
          </p:cNvGraphicFramePr>
          <p:nvPr>
            <p:ph idx="1"/>
          </p:nvPr>
        </p:nvGraphicFramePr>
        <p:xfrm>
          <a:off x="0" y="761997"/>
          <a:ext cx="12192000" cy="615977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759214">
                <a:tc>
                  <a:txBody>
                    <a:bodyPr/>
                    <a:lstStyle/>
                    <a:p>
                      <a:r>
                        <a:rPr lang="en-US" dirty="0" smtClean="0"/>
                        <a:t>FIRST</a:t>
                      </a:r>
                      <a:r>
                        <a:rPr lang="en-US" baseline="0" dirty="0" smtClean="0"/>
                        <a:t> STAGE</a:t>
                      </a:r>
                      <a:endParaRPr lang="en-US" dirty="0"/>
                    </a:p>
                  </a:txBody>
                  <a:tcPr marL="121920" marR="121920"/>
                </a:tc>
                <a:tc>
                  <a:txBody>
                    <a:bodyPr/>
                    <a:lstStyle/>
                    <a:p>
                      <a:r>
                        <a:rPr lang="en-US" dirty="0" smtClean="0"/>
                        <a:t>SECOND STAGE</a:t>
                      </a:r>
                      <a:endParaRPr lang="en-US" dirty="0"/>
                    </a:p>
                  </a:txBody>
                  <a:tcPr marL="121920" marR="121920"/>
                </a:tc>
                <a:extLst>
                  <a:ext uri="{0D108BD9-81ED-4DB2-BD59-A6C34878D82A}">
                    <a16:rowId xmlns:a16="http://schemas.microsoft.com/office/drawing/2014/main" val="10000"/>
                  </a:ext>
                </a:extLst>
              </a:tr>
              <a:tr h="973952">
                <a:tc>
                  <a:txBody>
                    <a:bodyPr/>
                    <a:lstStyle/>
                    <a:p>
                      <a:r>
                        <a:rPr lang="en-US" sz="2000" b="1" dirty="0" smtClean="0"/>
                        <a:t>Bed</a:t>
                      </a:r>
                      <a:r>
                        <a:rPr lang="en-US" sz="2000" b="1" baseline="0" dirty="0" smtClean="0"/>
                        <a:t> rest to prevent early rupture of the membranes</a:t>
                      </a:r>
                      <a:endParaRPr lang="en-US" sz="2000" b="1" dirty="0"/>
                    </a:p>
                  </a:txBody>
                  <a:tcPr marL="121920" marR="121920"/>
                </a:tc>
                <a:tc>
                  <a:txBody>
                    <a:bodyPr/>
                    <a:lstStyle/>
                    <a:p>
                      <a:r>
                        <a:rPr lang="en-US" sz="2000" b="1" dirty="0" smtClean="0"/>
                        <a:t>Birth should be slow</a:t>
                      </a:r>
                      <a:r>
                        <a:rPr lang="en-US" sz="2000" b="1" baseline="0" dirty="0" smtClean="0"/>
                        <a:t> and gentle to avoid rapid compression and decomposition of head</a:t>
                      </a:r>
                      <a:endParaRPr lang="en-US" sz="2000" b="1" dirty="0"/>
                    </a:p>
                  </a:txBody>
                  <a:tcPr marL="121920" marR="121920"/>
                </a:tc>
                <a:extLst>
                  <a:ext uri="{0D108BD9-81ED-4DB2-BD59-A6C34878D82A}">
                    <a16:rowId xmlns:a16="http://schemas.microsoft.com/office/drawing/2014/main" val="10001"/>
                  </a:ext>
                </a:extLst>
              </a:tr>
              <a:tr h="973952">
                <a:tc>
                  <a:txBody>
                    <a:bodyPr/>
                    <a:lstStyle/>
                    <a:p>
                      <a:r>
                        <a:rPr lang="en-US" sz="2000" b="1" dirty="0" smtClean="0"/>
                        <a:t>To ensure adequate fetal oxygenation by giving oxygen to mother  by mask.</a:t>
                      </a:r>
                      <a:endParaRPr lang="en-US" sz="2000" b="1" dirty="0"/>
                    </a:p>
                  </a:txBody>
                  <a:tcPr marL="121920" marR="121920"/>
                </a:tc>
                <a:tc>
                  <a:txBody>
                    <a:bodyPr/>
                    <a:lstStyle/>
                    <a:p>
                      <a:r>
                        <a:rPr lang="en-US" sz="2000" b="1" dirty="0" smtClean="0"/>
                        <a:t>Episiotomy done to minimize head compression if there is </a:t>
                      </a:r>
                      <a:r>
                        <a:rPr lang="en-US" sz="2000" b="1" dirty="0" err="1" smtClean="0"/>
                        <a:t>perineal</a:t>
                      </a:r>
                      <a:r>
                        <a:rPr lang="en-US" sz="2000" b="1" dirty="0" smtClean="0"/>
                        <a:t> resistance.</a:t>
                      </a:r>
                      <a:endParaRPr lang="en-US" sz="2000" b="1" dirty="0"/>
                    </a:p>
                  </a:txBody>
                  <a:tcPr marL="121920" marR="121920"/>
                </a:tc>
                <a:extLst>
                  <a:ext uri="{0D108BD9-81ED-4DB2-BD59-A6C34878D82A}">
                    <a16:rowId xmlns:a16="http://schemas.microsoft.com/office/drawing/2014/main" val="10002"/>
                  </a:ext>
                </a:extLst>
              </a:tr>
              <a:tr h="681766">
                <a:tc>
                  <a:txBody>
                    <a:bodyPr/>
                    <a:lstStyle/>
                    <a:p>
                      <a:r>
                        <a:rPr lang="en-US" sz="2000" b="1" dirty="0" smtClean="0"/>
                        <a:t>Epidural analgesia is of choice</a:t>
                      </a:r>
                      <a:endParaRPr lang="en-US" sz="2000" b="1" dirty="0"/>
                    </a:p>
                  </a:txBody>
                  <a:tcPr marL="121920" marR="121920"/>
                </a:tc>
                <a:tc>
                  <a:txBody>
                    <a:bodyPr/>
                    <a:lstStyle/>
                    <a:p>
                      <a:r>
                        <a:rPr lang="en-US" sz="2000" b="1" dirty="0" err="1" smtClean="0"/>
                        <a:t>Tendancy</a:t>
                      </a:r>
                      <a:r>
                        <a:rPr lang="en-US" sz="2000" b="1" dirty="0" smtClean="0"/>
                        <a:t> to delay is curtailed by low forceps</a:t>
                      </a:r>
                      <a:endParaRPr lang="en-US" sz="2000" b="1" dirty="0"/>
                    </a:p>
                  </a:txBody>
                  <a:tcPr marL="121920" marR="121920"/>
                </a:tc>
                <a:extLst>
                  <a:ext uri="{0D108BD9-81ED-4DB2-BD59-A6C34878D82A}">
                    <a16:rowId xmlns:a16="http://schemas.microsoft.com/office/drawing/2014/main" val="10003"/>
                  </a:ext>
                </a:extLst>
              </a:tr>
              <a:tr h="973952">
                <a:tc>
                  <a:txBody>
                    <a:bodyPr/>
                    <a:lstStyle/>
                    <a:p>
                      <a:r>
                        <a:rPr lang="en-US" sz="2000" b="1" dirty="0" smtClean="0"/>
                        <a:t>Labor should be carefully monitored </a:t>
                      </a:r>
                      <a:r>
                        <a:rPr lang="en-US" sz="2000" b="1" dirty="0" err="1" smtClean="0"/>
                        <a:t>perferably</a:t>
                      </a:r>
                      <a:r>
                        <a:rPr lang="en-US" sz="2000" b="1" dirty="0" smtClean="0"/>
                        <a:t> with </a:t>
                      </a:r>
                      <a:r>
                        <a:rPr lang="en-US" sz="2000" b="1" dirty="0" err="1" smtClean="0"/>
                        <a:t>continous</a:t>
                      </a:r>
                      <a:r>
                        <a:rPr lang="en-US" sz="2000" b="1" dirty="0" smtClean="0"/>
                        <a:t> Electronic</a:t>
                      </a:r>
                      <a:r>
                        <a:rPr lang="en-US" sz="2000" b="1" baseline="0" dirty="0" smtClean="0"/>
                        <a:t> fetal heart monitoring</a:t>
                      </a:r>
                      <a:endParaRPr lang="en-US" sz="2000" b="1" dirty="0"/>
                    </a:p>
                  </a:txBody>
                  <a:tcPr marL="121920" marR="121920"/>
                </a:tc>
                <a:tc>
                  <a:txBody>
                    <a:bodyPr/>
                    <a:lstStyle/>
                    <a:p>
                      <a:r>
                        <a:rPr lang="en-US" sz="2000" b="1" dirty="0" smtClean="0"/>
                        <a:t>The cord is to be</a:t>
                      </a:r>
                      <a:r>
                        <a:rPr lang="en-US" sz="2000" b="1" baseline="0" dirty="0" smtClean="0"/>
                        <a:t> clamped immediately at birth to prevent </a:t>
                      </a:r>
                      <a:r>
                        <a:rPr lang="en-US" sz="2000" b="1" baseline="0" dirty="0" err="1" smtClean="0"/>
                        <a:t>hypervolumia</a:t>
                      </a:r>
                      <a:r>
                        <a:rPr lang="en-US" sz="2000" b="1" baseline="0" dirty="0" smtClean="0"/>
                        <a:t> and </a:t>
                      </a:r>
                      <a:r>
                        <a:rPr lang="en-US" sz="2000" b="1" baseline="0" dirty="0" err="1" smtClean="0"/>
                        <a:t>hyperbilirubinemia</a:t>
                      </a:r>
                      <a:endParaRPr lang="en-US" sz="2000" b="1" dirty="0"/>
                    </a:p>
                  </a:txBody>
                  <a:tcPr marL="121920" marR="121920"/>
                </a:tc>
                <a:extLst>
                  <a:ext uri="{0D108BD9-81ED-4DB2-BD59-A6C34878D82A}">
                    <a16:rowId xmlns:a16="http://schemas.microsoft.com/office/drawing/2014/main" val="10004"/>
                  </a:ext>
                </a:extLst>
              </a:tr>
              <a:tr h="973952">
                <a:tc>
                  <a:txBody>
                    <a:bodyPr/>
                    <a:lstStyle/>
                    <a:p>
                      <a:r>
                        <a:rPr lang="en-US" sz="2000" b="1" dirty="0" err="1" smtClean="0"/>
                        <a:t>Cesarian</a:t>
                      </a:r>
                      <a:r>
                        <a:rPr lang="en-US" sz="2000" b="1" dirty="0" smtClean="0"/>
                        <a:t> delivery only when indicated</a:t>
                      </a:r>
                      <a:endParaRPr lang="en-US" sz="2000" b="1" dirty="0"/>
                    </a:p>
                  </a:txBody>
                  <a:tcPr marL="121920" marR="121920"/>
                </a:tc>
                <a:tc>
                  <a:txBody>
                    <a:bodyPr/>
                    <a:lstStyle/>
                    <a:p>
                      <a:r>
                        <a:rPr lang="en-US" sz="2000" b="1" dirty="0" smtClean="0"/>
                        <a:t>To shift the baby to the neonatal intensive care unit under the care</a:t>
                      </a:r>
                      <a:r>
                        <a:rPr lang="en-US" sz="2000" b="1" baseline="0" dirty="0" smtClean="0"/>
                        <a:t> </a:t>
                      </a:r>
                      <a:r>
                        <a:rPr lang="en-US" sz="2000" b="1" dirty="0" smtClean="0"/>
                        <a:t>of the neonatologist. </a:t>
                      </a:r>
                      <a:endParaRPr lang="en-US" sz="2000" b="1" dirty="0"/>
                    </a:p>
                  </a:txBody>
                  <a:tcPr marL="121920" marR="121920"/>
                </a:tc>
                <a:extLst>
                  <a:ext uri="{0D108BD9-81ED-4DB2-BD59-A6C34878D82A}">
                    <a16:rowId xmlns:a16="http://schemas.microsoft.com/office/drawing/2014/main" val="10005"/>
                  </a:ext>
                </a:extLst>
              </a:tr>
              <a:tr h="759214">
                <a:tc>
                  <a:txBody>
                    <a:bodyPr/>
                    <a:lstStyle/>
                    <a:p>
                      <a:r>
                        <a:rPr lang="en-US" sz="2000" b="1" dirty="0" smtClean="0"/>
                        <a:t>NICU(Neonatal intensive care unit)</a:t>
                      </a:r>
                      <a:endParaRPr lang="en-US" sz="2000" b="1" dirty="0"/>
                    </a:p>
                  </a:txBody>
                  <a:tcPr marL="121920" marR="121920"/>
                </a:tc>
                <a:tc>
                  <a:txBody>
                    <a:bodyPr/>
                    <a:lstStyle/>
                    <a:p>
                      <a:endParaRPr lang="en-US" sz="2000" b="1" dirty="0"/>
                    </a:p>
                  </a:txBody>
                  <a:tcPr marL="121920" marR="1219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79615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ajivdas\Downloads\bjo_42_f2.gif"/>
          <p:cNvPicPr>
            <a:picLocks noGrp="1" noChangeAspect="1" noChangeArrowheads="1"/>
          </p:cNvPicPr>
          <p:nvPr>
            <p:ph idx="4294967295"/>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2737704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itle 1048624"/>
          <p:cNvSpPr>
            <a:spLocks noGrp="1"/>
          </p:cNvSpPr>
          <p:nvPr>
            <p:ph type="title"/>
          </p:nvPr>
        </p:nvSpPr>
        <p:spPr>
          <a:xfrm>
            <a:off x="0" y="106045"/>
            <a:ext cx="12192000" cy="1325563"/>
          </a:xfrm>
        </p:spPr>
        <p:txBody>
          <a:bodyPr>
            <a:normAutofit/>
          </a:bodyPr>
          <a:lstStyle/>
          <a:p>
            <a:pPr algn="l"/>
            <a:r>
              <a:rPr lang="en-US" sz="4000" dirty="0" smtClean="0"/>
              <a:t>  COMPLICATIONS IN PRESENTPREGNANCY</a:t>
            </a:r>
            <a:endParaRPr lang="en-US" sz="4000" dirty="0"/>
          </a:p>
        </p:txBody>
      </p:sp>
      <p:sp>
        <p:nvSpPr>
          <p:cNvPr id="1048626" name="TextBox 1048625"/>
          <p:cNvSpPr txBox="1"/>
          <p:nvPr/>
        </p:nvSpPr>
        <p:spPr>
          <a:xfrm>
            <a:off x="488919" y="1431608"/>
            <a:ext cx="4000000" cy="584775"/>
          </a:xfrm>
          <a:prstGeom prst="rect">
            <a:avLst/>
          </a:prstGeom>
        </p:spPr>
        <p:txBody>
          <a:bodyPr wrap="square" rtlCol="0">
            <a:spAutoFit/>
          </a:bodyPr>
          <a:lstStyle/>
          <a:p>
            <a:pPr marL="514350" indent="-514350">
              <a:buFont typeface="+mj-lt"/>
              <a:buAutoNum type="arabicPeriod"/>
            </a:pPr>
            <a:r>
              <a:rPr lang="en-US" sz="3200" b="1" dirty="0" smtClean="0">
                <a:solidFill>
                  <a:srgbClr val="000000"/>
                </a:solidFill>
              </a:rPr>
              <a:t>MATERNAL</a:t>
            </a:r>
            <a:endParaRPr lang="en-US" sz="3200" b="1" dirty="0">
              <a:solidFill>
                <a:srgbClr val="000000"/>
              </a:solidFill>
            </a:endParaRPr>
          </a:p>
        </p:txBody>
      </p:sp>
      <p:sp>
        <p:nvSpPr>
          <p:cNvPr id="1048627" name="Pentagon 1048626"/>
          <p:cNvSpPr/>
          <p:nvPr/>
        </p:nvSpPr>
        <p:spPr>
          <a:xfrm>
            <a:off x="0" y="1942147"/>
            <a:ext cx="11997802" cy="828946"/>
          </a:xfrm>
          <a:prstGeom prst="homePlate">
            <a:avLst/>
          </a:prstGeom>
          <a:solidFill>
            <a:srgbClr val="FFFFFF"/>
          </a:solidFill>
          <a:ln w="25400">
            <a:solidFill>
              <a:srgbClr val="3893E0"/>
            </a:solidFill>
          </a:ln>
        </p:spPr>
        <p:txBody>
          <a:bodyPr anchor="ctr"/>
          <a:lstStyle/>
          <a:p>
            <a:pPr algn="ctr"/>
            <a:r>
              <a:rPr lang="en-US" sz="2400" b="1" dirty="0"/>
              <a:t>Pregnancy complications: Preeclampsia, </a:t>
            </a:r>
            <a:r>
              <a:rPr lang="en-US" sz="2400" b="1" dirty="0" err="1"/>
              <a:t>antepartum</a:t>
            </a:r>
            <a:r>
              <a:rPr lang="en-US" sz="2400" b="1" dirty="0"/>
              <a:t> hemorrhage, premature rupture of the membranes, </a:t>
            </a:r>
            <a:r>
              <a:rPr lang="en-US" sz="2400" b="1" dirty="0" err="1"/>
              <a:t>polyhydramnios</a:t>
            </a:r>
            <a:endParaRPr lang="en-US" sz="2400" b="1" dirty="0"/>
          </a:p>
        </p:txBody>
      </p:sp>
      <p:sp>
        <p:nvSpPr>
          <p:cNvPr id="1048628" name="Pentagon 1048627"/>
          <p:cNvSpPr/>
          <p:nvPr/>
        </p:nvSpPr>
        <p:spPr>
          <a:xfrm>
            <a:off x="0" y="3040630"/>
            <a:ext cx="11760094" cy="1001327"/>
          </a:xfrm>
          <a:prstGeom prst="homePlate">
            <a:avLst/>
          </a:prstGeom>
          <a:solidFill>
            <a:srgbClr val="FFFFFF"/>
          </a:solidFill>
          <a:ln w="25400">
            <a:solidFill>
              <a:srgbClr val="3893E0"/>
            </a:solidFill>
          </a:ln>
        </p:spPr>
        <p:txBody>
          <a:bodyPr anchor="ctr"/>
          <a:lstStyle/>
          <a:p>
            <a:pPr algn="ctr"/>
            <a:r>
              <a:rPr lang="en-US" sz="2800" b="1" dirty="0"/>
              <a:t>Uterine anomalies: Cervical incompetence, malformation of uterus</a:t>
            </a:r>
            <a:r>
              <a:rPr lang="en-US" b="1" dirty="0"/>
              <a:t>; </a:t>
            </a:r>
          </a:p>
        </p:txBody>
      </p:sp>
      <p:sp>
        <p:nvSpPr>
          <p:cNvPr id="1048629" name="Pentagon 1048628"/>
          <p:cNvSpPr/>
          <p:nvPr/>
        </p:nvSpPr>
        <p:spPr>
          <a:xfrm>
            <a:off x="-29871" y="4480938"/>
            <a:ext cx="12251742" cy="1066080"/>
          </a:xfrm>
          <a:prstGeom prst="homePlate">
            <a:avLst/>
          </a:prstGeom>
          <a:solidFill>
            <a:srgbClr val="FFFFFF"/>
          </a:solidFill>
          <a:ln w="25400">
            <a:solidFill>
              <a:srgbClr val="3893E0"/>
            </a:solidFill>
          </a:ln>
        </p:spPr>
        <p:txBody>
          <a:bodyPr anchor="ctr"/>
          <a:lstStyle/>
          <a:p>
            <a:pPr algn="ctr"/>
            <a:r>
              <a:rPr lang="en-US" sz="2400" b="1" dirty="0"/>
              <a:t>Chronic diseases: Hypertension, nephritis, diabetes, </a:t>
            </a:r>
            <a:r>
              <a:rPr lang="en-US" sz="2400" b="1" dirty="0" err="1"/>
              <a:t>decompensated</a:t>
            </a:r>
            <a:r>
              <a:rPr lang="en-US" sz="2400" b="1" dirty="0"/>
              <a:t> heart lesion, severe anemia, low body mass index (LBMI); </a:t>
            </a:r>
          </a:p>
        </p:txBody>
      </p:sp>
      <p:sp>
        <p:nvSpPr>
          <p:cNvPr id="1048630" name="Pentagon 1048629"/>
          <p:cNvSpPr/>
          <p:nvPr/>
        </p:nvSpPr>
        <p:spPr>
          <a:xfrm>
            <a:off x="0" y="5689079"/>
            <a:ext cx="12120041" cy="1042684"/>
          </a:xfrm>
          <a:prstGeom prst="homePlate">
            <a:avLst/>
          </a:prstGeom>
          <a:solidFill>
            <a:srgbClr val="FFFFFF"/>
          </a:solidFill>
          <a:ln w="25400">
            <a:solidFill>
              <a:srgbClr val="3893E0"/>
            </a:solidFill>
          </a:ln>
        </p:spPr>
        <p:txBody>
          <a:bodyPr anchor="ctr"/>
          <a:lstStyle/>
          <a:p>
            <a:pPr algn="ctr"/>
            <a:r>
              <a:rPr lang="en-US" sz="2400" b="1" dirty="0"/>
              <a:t>Genital tract infection: Bacterial </a:t>
            </a:r>
            <a:r>
              <a:rPr lang="en-US" sz="2400" b="1" dirty="0" err="1"/>
              <a:t>vaginosis</a:t>
            </a:r>
            <a:r>
              <a:rPr lang="en-US" sz="2400" b="1" dirty="0"/>
              <a:t>, beta-hemolytic Streptococcus, </a:t>
            </a:r>
            <a:r>
              <a:rPr lang="en-US" sz="2400" b="1" dirty="0" err="1"/>
              <a:t>bacteroides</a:t>
            </a:r>
            <a:r>
              <a:rPr lang="en-US" sz="2400" b="1" dirty="0"/>
              <a:t>, </a:t>
            </a:r>
            <a:r>
              <a:rPr lang="en-US" sz="2400" b="1" dirty="0" err="1"/>
              <a:t>chlamydia</a:t>
            </a:r>
            <a:r>
              <a:rPr lang="en-US" sz="2400" b="1" dirty="0"/>
              <a:t> and </a:t>
            </a:r>
            <a:r>
              <a:rPr lang="en-US" sz="2400" b="1" dirty="0" err="1"/>
              <a:t>mycoplasma</a:t>
            </a:r>
            <a:r>
              <a:rPr lang="en-US" sz="2400" b="1"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73B50"/>
        </a:solidFill>
        <a:effectLst/>
      </p:bgPr>
    </p:bg>
    <p:spTree>
      <p:nvGrpSpPr>
        <p:cNvPr id="1" name=""/>
        <p:cNvGrpSpPr/>
        <p:nvPr/>
      </p:nvGrpSpPr>
      <p:grpSpPr>
        <a:xfrm>
          <a:off x="0" y="0"/>
          <a:ext cx="0" cy="0"/>
          <a:chOff x="0" y="0"/>
          <a:chExt cx="0" cy="0"/>
        </a:xfrm>
      </p:grpSpPr>
      <p:sp>
        <p:nvSpPr>
          <p:cNvPr id="1048632" name="TextBox 1048631"/>
          <p:cNvSpPr txBox="1"/>
          <p:nvPr/>
        </p:nvSpPr>
        <p:spPr>
          <a:xfrm>
            <a:off x="0" y="0"/>
            <a:ext cx="5772149" cy="3539430"/>
          </a:xfrm>
          <a:prstGeom prst="rect">
            <a:avLst/>
          </a:prstGeom>
          <a:solidFill>
            <a:srgbClr val="FF0000"/>
          </a:solidFill>
          <a:ln w="25400">
            <a:solidFill>
              <a:srgbClr val="990000"/>
            </a:solidFill>
            <a:prstDash val="solid"/>
          </a:ln>
        </p:spPr>
        <p:txBody>
          <a:bodyPr wrap="square" rtlCol="0">
            <a:spAutoFit/>
          </a:bodyPr>
          <a:lstStyle/>
          <a:p>
            <a:r>
              <a:rPr lang="en-US" sz="2800" dirty="0" smtClean="0">
                <a:solidFill>
                  <a:srgbClr val="FFFFFF"/>
                </a:solidFill>
              </a:rPr>
              <a:t> FETAL: </a:t>
            </a:r>
          </a:p>
          <a:p>
            <a:r>
              <a:rPr lang="en-US" sz="2800" dirty="0" smtClean="0">
                <a:solidFill>
                  <a:srgbClr val="FFFFFF"/>
                </a:solidFill>
              </a:rPr>
              <a:t> 	Multiple </a:t>
            </a:r>
            <a:r>
              <a:rPr lang="en-US" sz="2800" dirty="0">
                <a:solidFill>
                  <a:srgbClr val="FFFFFF"/>
                </a:solidFill>
              </a:rPr>
              <a:t>pregnancy, congenital </a:t>
            </a:r>
            <a:r>
              <a:rPr lang="en-US" sz="2800" dirty="0" smtClean="0">
                <a:solidFill>
                  <a:srgbClr val="FFFFFF"/>
                </a:solidFill>
              </a:rPr>
              <a:t> 	malformations </a:t>
            </a:r>
            <a:r>
              <a:rPr lang="en-US" sz="2800" dirty="0">
                <a:solidFill>
                  <a:srgbClr val="FFFFFF"/>
                </a:solidFill>
              </a:rPr>
              <a:t>and intrauterine </a:t>
            </a:r>
            <a:r>
              <a:rPr lang="en-US" sz="2800" dirty="0" smtClean="0">
                <a:solidFill>
                  <a:srgbClr val="FFFFFF"/>
                </a:solidFill>
              </a:rPr>
              <a:t>  	death</a:t>
            </a:r>
            <a:r>
              <a:rPr lang="en-US" sz="2800" dirty="0">
                <a:solidFill>
                  <a:srgbClr val="FFFFFF"/>
                </a:solidFill>
              </a:rPr>
              <a:t>. </a:t>
            </a:r>
          </a:p>
          <a:p>
            <a:endParaRPr lang="en-US" sz="2800" dirty="0">
              <a:solidFill>
                <a:srgbClr val="FFFFFF"/>
              </a:solidFill>
            </a:endParaRPr>
          </a:p>
          <a:p>
            <a:r>
              <a:rPr lang="en-US" sz="2800" dirty="0">
                <a:solidFill>
                  <a:srgbClr val="FFFFFF"/>
                </a:solidFill>
              </a:rPr>
              <a:t> </a:t>
            </a:r>
            <a:r>
              <a:rPr lang="en-US" sz="2800" dirty="0" smtClean="0">
                <a:solidFill>
                  <a:srgbClr val="FFFFFF"/>
                </a:solidFill>
              </a:rPr>
              <a:t>PLACENTAL: </a:t>
            </a:r>
          </a:p>
          <a:p>
            <a:r>
              <a:rPr lang="en-US" sz="2800" dirty="0" smtClean="0">
                <a:solidFill>
                  <a:srgbClr val="FFFFFF"/>
                </a:solidFill>
              </a:rPr>
              <a:t>	Infarction</a:t>
            </a:r>
            <a:r>
              <a:rPr lang="en-US" sz="2800" dirty="0">
                <a:solidFill>
                  <a:srgbClr val="FFFFFF"/>
                </a:solidFill>
              </a:rPr>
              <a:t>, thrombosis, placenta </a:t>
            </a:r>
            <a:r>
              <a:rPr lang="en-US" sz="2800" dirty="0" smtClean="0">
                <a:solidFill>
                  <a:srgbClr val="FFFFFF"/>
                </a:solidFill>
              </a:rPr>
              <a:t>	</a:t>
            </a:r>
            <a:r>
              <a:rPr lang="en-US" sz="2800" dirty="0" err="1" smtClean="0">
                <a:solidFill>
                  <a:srgbClr val="FFFFFF"/>
                </a:solidFill>
              </a:rPr>
              <a:t>previa</a:t>
            </a:r>
            <a:r>
              <a:rPr lang="en-US" sz="2800" dirty="0" smtClean="0">
                <a:solidFill>
                  <a:srgbClr val="FFFFFF"/>
                </a:solidFill>
              </a:rPr>
              <a:t> </a:t>
            </a:r>
            <a:r>
              <a:rPr lang="en-US" sz="2800" dirty="0">
                <a:solidFill>
                  <a:srgbClr val="FFFFFF"/>
                </a:solidFill>
              </a:rPr>
              <a:t>or abruption.</a:t>
            </a:r>
          </a:p>
        </p:txBody>
      </p:sp>
      <p:pic>
        <p:nvPicPr>
          <p:cNvPr id="2097163" name="Picture 2097162"/>
          <p:cNvPicPr>
            <a:picLocks/>
          </p:cNvPicPr>
          <p:nvPr/>
        </p:nvPicPr>
        <p:blipFill>
          <a:blip r:embed="rId2"/>
          <a:stretch>
            <a:fillRect/>
          </a:stretch>
        </p:blipFill>
        <p:spPr>
          <a:xfrm>
            <a:off x="0" y="4629150"/>
            <a:ext cx="4244704" cy="2228850"/>
          </a:xfrm>
          <a:prstGeom prst="rect">
            <a:avLst/>
          </a:prstGeom>
        </p:spPr>
      </p:pic>
      <p:pic>
        <p:nvPicPr>
          <p:cNvPr id="6" name="Picture 2" descr="C:\Users\Sajivdas\Downloads\Preterm-Birth-Complications.jpg"/>
          <p:cNvPicPr>
            <a:picLocks noChangeAspect="1" noChangeArrowheads="1"/>
          </p:cNvPicPr>
          <p:nvPr/>
        </p:nvPicPr>
        <p:blipFill>
          <a:blip r:embed="rId3" cstate="print"/>
          <a:srcRect/>
          <a:stretch>
            <a:fillRect/>
          </a:stretch>
        </p:blipFill>
        <p:spPr bwMode="auto">
          <a:xfrm>
            <a:off x="5892800" y="0"/>
            <a:ext cx="62992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C1B9B74E-B2E1-49BD-8032-0E708F0F01A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347336B-4181-4B7B-9645-076AD0AA4332}"/>
              </a:ext>
            </a:extLst>
          </p:cNvPr>
          <p:cNvSpPr>
            <a:spLocks noGrp="1"/>
          </p:cNvSpPr>
          <p:nvPr>
            <p:ph type="sldNum" sz="quarter" idx="2"/>
          </p:nvPr>
        </p:nvSpPr>
        <p:spPr/>
        <p:txBody>
          <a:bodyPr rtlCol="0"/>
          <a:lstStyle/>
          <a:p>
            <a:fld id="{8BF5F83F-EAA5-439E-A220-9BEE6CADBABA}" type="slidenum">
              <a:rPr/>
              <a:pPr/>
              <a:t>37</a:t>
            </a:fld>
            <a:endParaRPr lang="en-US" dirty="0"/>
          </a:p>
        </p:txBody>
      </p:sp>
      <p:sp>
        <p:nvSpPr>
          <p:cNvPr id="3" name="Date Placeholder 3">
            <a:extLst>
              <a:ext uri="{D95FB99B-E968-4EAA-A420-9E3A7257453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7542A16-1F3A-47D5-BB1D-1B9E68F73486}"/>
              </a:ext>
            </a:extLst>
          </p:cNvPr>
          <p:cNvSpPr>
            <a:spLocks noGrp="1"/>
          </p:cNvSpPr>
          <p:nvPr>
            <p:ph type="dt" sz="half" idx="3"/>
          </p:nvPr>
        </p:nvSpPr>
        <p:spPr/>
        <p:txBody>
          <a:bodyPr rtlCol="0"/>
          <a:lstStyle/>
          <a:p>
            <a:fld id="{D5DFBABE-85FF-4B01-AE4A-D0CBF7A17823}" type="datetime4">
              <a:rPr lang="en-US"/>
              <a:pPr/>
              <a:t>January 6, 2021</a:t>
            </a:fld>
            <a:endParaRPr lang="en-US" dirty="0"/>
          </a:p>
        </p:txBody>
      </p:sp>
      <p:sp>
        <p:nvSpPr>
          <p:cNvPr id="4" name="Footer Placeholder 4">
            <a:extLst>
              <a:ext uri="{810B1339-5FBB-4933-80A5-D9DC0FE901D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150E987-C8EE-4563-B917-27C54229D1B5}"/>
              </a:ext>
            </a:extLst>
          </p:cNvPr>
          <p:cNvSpPr>
            <a:spLocks noGrp="1"/>
          </p:cNvSpPr>
          <p:nvPr>
            <p:ph type="ftr" sz="quarter" idx="4"/>
          </p:nvPr>
        </p:nvSpPr>
        <p:spPr/>
        <p:txBody>
          <a:bodyPr rtlCol="0"/>
          <a:lstStyle/>
          <a:p>
            <a:r>
              <a:rPr lang="en-US" dirty="0"/>
              <a:t>Footer Message</a:t>
            </a:r>
          </a:p>
        </p:txBody>
      </p:sp>
      <p:pic>
        <p:nvPicPr>
          <p:cNvPr id="5" name="Picture 4">
            <a:extLst>
              <a:ext uri="{1373C450-BF9D-4E03-940F-4C20732B966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A400188-5BB7-45BC-A2B7-727932325F9D}"/>
              </a:ext>
            </a:extLst>
          </p:cNvPr>
          <p:cNvPicPr>
            <a:picLocks noChangeAspect="1"/>
          </p:cNvPicPr>
          <p:nvPr/>
        </p:nvPicPr>
        <p:blipFill>
          <a:blip r:embed="rId2"/>
          <a:stretch>
            <a:fillRect/>
          </a:stretch>
        </p:blipFill>
        <p:spPr>
          <a:xfrm>
            <a:off x="0" y="1145758"/>
            <a:ext cx="12192000" cy="5712242"/>
          </a:xfrm>
          <a:prstGeom prst="rect">
            <a:avLst/>
          </a:prstGeom>
        </p:spPr>
      </p:pic>
      <p:sp>
        <p:nvSpPr>
          <p:cNvPr id="6" name="Rectangle 5">
            <a:extLst>
              <a:ext uri="{07E178A3-8415-4973-B556-04BF05F6CB0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45B4871-5139-4CC5-862F-2715A9B80CF1}"/>
              </a:ext>
            </a:extLst>
          </p:cNvPr>
          <p:cNvSpPr/>
          <p:nvPr/>
        </p:nvSpPr>
        <p:spPr>
          <a:xfrm>
            <a:off x="1905001" y="438150"/>
            <a:ext cx="7048499" cy="707607"/>
          </a:xfrm>
          <a:prstGeom prst="rect">
            <a:avLst/>
          </a:prstGeom>
          <a:noFill/>
        </p:spPr>
        <p:txBody>
          <a:bodyPr vert="horz" lIns="126997" tIns="63498" rIns="126997" bIns="63498" rtlCol="0" anchor="ctr">
            <a:noAutofit/>
          </a:bodyPr>
          <a:lstStyle/>
          <a:p>
            <a:pPr algn="ctr">
              <a:defRPr lang="en-US" sz="1600" dirty="0"/>
            </a:pPr>
            <a:r>
              <a:rPr lang="en-US" sz="4400" b="1" dirty="0" smtClean="0">
                <a:latin typeface="Kaushan Script"/>
              </a:rPr>
              <a:t>	COMPLICATIONS</a:t>
            </a:r>
            <a:endParaRPr lang="en-US" sz="4400" b="1" dirty="0">
              <a:latin typeface="Kaushan Script"/>
            </a:endParaRPr>
          </a:p>
        </p:txBody>
      </p:sp>
    </p:spTree>
    <p:extLst>
      <p:ext uri="{BB962C8B-B14F-4D97-AF65-F5344CB8AC3E}">
        <p14:creationId xmlns:p14="http://schemas.microsoft.com/office/powerpoint/2010/main" val="1679977233"/>
      </p:ext>
      <p:ext uri="{E31FC7C4-FE22-4036-A569-4D38F2C86881}">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2743200" cy="4525963"/>
          </a:xfrm>
        </p:spPr>
        <p:txBody>
          <a:bodyPr/>
          <a:lstStyle/>
          <a:p>
            <a:endParaRPr lang="en-US" dirty="0"/>
          </a:p>
        </p:txBody>
      </p:sp>
      <p:sp>
        <p:nvSpPr>
          <p:cNvPr id="2" name="Title 1"/>
          <p:cNvSpPr>
            <a:spLocks noGrp="1"/>
          </p:cNvSpPr>
          <p:nvPr>
            <p:ph type="title"/>
          </p:nvPr>
        </p:nvSpPr>
        <p:spPr/>
        <p:txBody>
          <a:bodyPr/>
          <a:lstStyle/>
          <a:p>
            <a:r>
              <a:rPr lang="en-US" dirty="0" smtClean="0"/>
              <a:t>		</a:t>
            </a:r>
            <a:r>
              <a:rPr lang="en-US" b="1" dirty="0" smtClean="0"/>
              <a:t>COMPLICATIONS</a:t>
            </a:r>
            <a:endParaRPr lang="en-US" b="1" dirty="0"/>
          </a:p>
        </p:txBody>
      </p:sp>
      <p:pic>
        <p:nvPicPr>
          <p:cNvPr id="19458" name="Picture 2" descr="Preterm labor an update"/>
          <p:cNvPicPr>
            <a:picLocks noChangeAspect="1" noChangeArrowheads="1"/>
          </p:cNvPicPr>
          <p:nvPr/>
        </p:nvPicPr>
        <p:blipFill>
          <a:blip r:embed="rId2"/>
          <a:srcRect l="2520" t="17568" r="5937" b="17567"/>
          <a:stretch>
            <a:fillRect/>
          </a:stretch>
        </p:blipFill>
        <p:spPr bwMode="auto">
          <a:xfrm>
            <a:off x="0" y="1219200"/>
            <a:ext cx="12192000" cy="5638800"/>
          </a:xfrm>
          <a:prstGeom prst="rect">
            <a:avLst/>
          </a:prstGeom>
          <a:noFill/>
        </p:spPr>
      </p:pic>
    </p:spTree>
    <p:extLst>
      <p:ext uri="{BB962C8B-B14F-4D97-AF65-F5344CB8AC3E}">
        <p14:creationId xmlns:p14="http://schemas.microsoft.com/office/powerpoint/2010/main" val="42763937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5">
            <a:extLst>
              <a:ext uri="{A50A7CC4-3523-465A-820C-8D379B8FA853}">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F9C116A-6AED-420C-B8AE-71B1AB3A6612}"/>
              </a:ext>
            </a:extLst>
          </p:cNvPr>
          <p:cNvSpPr>
            <a:spLocks noGrp="1"/>
          </p:cNvSpPr>
          <p:nvPr>
            <p:ph type="body"/>
          </p:nvPr>
        </p:nvSpPr>
        <p:spPr/>
        <p:txBody>
          <a:bodyPr rtlCol="0"/>
          <a:lstStyle/>
          <a:p>
            <a:r>
              <a:rPr lang="en-US" dirty="0"/>
              <a:t>Gestation&gt; 34 weeks &amp; Labour is too advanced</a:t>
            </a:r>
          </a:p>
          <a:p>
            <a:r>
              <a:rPr lang="en-US" dirty="0"/>
              <a:t>Utero Fetal death</a:t>
            </a:r>
          </a:p>
          <a:p>
            <a:r>
              <a:rPr lang="en-US" dirty="0"/>
              <a:t>Maternal hypotension :BP&lt;90mm Hg systolic</a:t>
            </a:r>
          </a:p>
          <a:p>
            <a:r>
              <a:rPr lang="en-US" dirty="0"/>
              <a:t>Pre-eclampsia</a:t>
            </a:r>
          </a:p>
          <a:p>
            <a:r>
              <a:rPr lang="en-US" dirty="0"/>
              <a:t>Multiple pregnancy</a:t>
            </a:r>
          </a:p>
          <a:p>
            <a:r>
              <a:rPr lang="en-US" dirty="0"/>
              <a:t>Placental praevia</a:t>
            </a:r>
          </a:p>
          <a:p>
            <a:endParaRPr lang="en-US" dirty="0"/>
          </a:p>
        </p:txBody>
      </p:sp>
      <p:sp>
        <p:nvSpPr>
          <p:cNvPr id="3" name="Título 1">
            <a:extLst>
              <a:ext uri="{6ACA0392-3DFD-49F3-B482-147E27F61F87}">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33861ACF-F7CD-42F9-B064-1C3B24223A87}"/>
              </a:ext>
            </a:extLst>
          </p:cNvPr>
          <p:cNvSpPr>
            <a:spLocks noGrp="1"/>
          </p:cNvSpPr>
          <p:nvPr>
            <p:ph type="title" idx="1"/>
          </p:nvPr>
        </p:nvSpPr>
        <p:spPr/>
        <p:txBody>
          <a:bodyPr rtlCol="0"/>
          <a:lstStyle/>
          <a:p>
            <a:r>
              <a:rPr lang="en-US" b="0" dirty="0">
                <a:latin typeface="Kaushan Script"/>
              </a:rPr>
              <a:t>CONTRAINDICATIONS</a:t>
            </a:r>
            <a:r>
              <a:rPr lang="en-US" dirty="0"/>
              <a:t> </a:t>
            </a:r>
          </a:p>
        </p:txBody>
      </p:sp>
      <p:sp>
        <p:nvSpPr>
          <p:cNvPr id="4" name="Slide Number Placeholder 5">
            <a:extLst>
              <a:ext uri="{1085DEA4-EB45-4472-A984-9360A55108E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8CE2D6D-6556-4711-A9C6-DE9FDDE90A2B}"/>
              </a:ext>
            </a:extLst>
          </p:cNvPr>
          <p:cNvSpPr>
            <a:spLocks noGrp="1"/>
          </p:cNvSpPr>
          <p:nvPr>
            <p:ph type="sldNum" sz="quarter" idx="2"/>
          </p:nvPr>
        </p:nvSpPr>
        <p:spPr/>
        <p:txBody>
          <a:bodyPr rtlCol="0"/>
          <a:lstStyle/>
          <a:p>
            <a:fld id="{EF9914E6-938F-4A68-A68A-31F5B580D7D4}" type="slidenum">
              <a:rPr/>
              <a:pPr/>
              <a:t>39</a:t>
            </a:fld>
            <a:endParaRPr lang="en-US" dirty="0"/>
          </a:p>
        </p:txBody>
      </p:sp>
      <p:sp>
        <p:nvSpPr>
          <p:cNvPr id="5" name="Date Placeholder 3">
            <a:extLst>
              <a:ext uri="{4CCFACBC-B1C8-459D-9028-0E9C8105451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7B8A83B-998C-44AA-BC9E-B48A6817A179}"/>
              </a:ext>
            </a:extLst>
          </p:cNvPr>
          <p:cNvSpPr>
            <a:spLocks noGrp="1"/>
          </p:cNvSpPr>
          <p:nvPr>
            <p:ph type="dt" sz="half" idx="3"/>
          </p:nvPr>
        </p:nvSpPr>
        <p:spPr/>
        <p:txBody>
          <a:bodyPr rtlCol="0"/>
          <a:lstStyle/>
          <a:p>
            <a:fld id="{C39CFE81-042A-4426-87B3-5917010359B4}" type="datetime4">
              <a:rPr lang="en-US"/>
              <a:pPr/>
              <a:t>January 6, 2021</a:t>
            </a:fld>
            <a:endParaRPr lang="en-US" dirty="0"/>
          </a:p>
        </p:txBody>
      </p:sp>
      <p:sp>
        <p:nvSpPr>
          <p:cNvPr id="6" name="Footer Placeholder 4">
            <a:extLst>
              <a:ext uri="{B2EC0F18-DAB0-4430-9920-1F88348B50D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2991AD2-439E-4DE8-965A-F3A08757302B}"/>
              </a:ext>
            </a:extLst>
          </p:cNvPr>
          <p:cNvSpPr>
            <a:spLocks noGrp="1"/>
          </p:cNvSpPr>
          <p:nvPr>
            <p:ph type="ftr" sz="quarter" idx="4"/>
          </p:nvPr>
        </p:nvSpPr>
        <p:spPr/>
        <p:txBody>
          <a:bodyPr rtlCol="0"/>
          <a:lstStyle/>
          <a:p>
            <a:r>
              <a:rPr lang="en-US" dirty="0"/>
              <a:t>Footer Message</a:t>
            </a:r>
          </a:p>
        </p:txBody>
      </p:sp>
    </p:spTree>
    <p:extLst>
      <p:ext uri="{BB962C8B-B14F-4D97-AF65-F5344CB8AC3E}">
        <p14:creationId xmlns:p14="http://schemas.microsoft.com/office/powerpoint/2010/main" val="1233341849"/>
      </p:ext>
      <p:ext uri="{AB05453D-1A95-4246-8D53-2F00579A83E6}">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图片 1"/>
          <p:cNvPicPr>
            <a:picLocks noChangeAspect="1"/>
          </p:cNvPicPr>
          <p:nvPr/>
        </p:nvPicPr>
        <p:blipFill>
          <a:blip r:embed="rId2"/>
          <a:stretch>
            <a:fillRect/>
          </a:stretch>
        </p:blipFill>
        <p:spPr>
          <a:xfrm>
            <a:off x="0" y="0"/>
            <a:ext cx="12192000" cy="6858000"/>
          </a:xfrm>
          <a:prstGeom prst="rect">
            <a:avLst/>
          </a:prstGeom>
        </p:spPr>
      </p:pic>
      <p:sp>
        <p:nvSpPr>
          <p:cNvPr id="1048605" name="文本框 2"/>
          <p:cNvSpPr txBox="1"/>
          <p:nvPr/>
        </p:nvSpPr>
        <p:spPr>
          <a:xfrm>
            <a:off x="5989320" y="1373395"/>
            <a:ext cx="5242560" cy="768350"/>
          </a:xfrm>
          <a:prstGeom prst="rect">
            <a:avLst/>
          </a:prstGeom>
          <a:noFill/>
        </p:spPr>
        <p:txBody>
          <a:bodyPr wrap="square" rtlCol="0">
            <a:spAutoFit/>
          </a:bodyPr>
          <a:lstStyle/>
          <a:p>
            <a:r>
              <a:rPr sz="4400" b="1" dirty="0" smtClean="0">
                <a:solidFill>
                  <a:schemeClr val="bg1"/>
                </a:solidFill>
              </a:rPr>
              <a:t>DEFINITION:</a:t>
            </a:r>
          </a:p>
        </p:txBody>
      </p:sp>
      <p:cxnSp>
        <p:nvCxnSpPr>
          <p:cNvPr id="3145731" name="直接连接符 3"/>
          <p:cNvCxnSpPr>
            <a:cxnSpLocks/>
          </p:cNvCxnSpPr>
          <p:nvPr/>
        </p:nvCxnSpPr>
        <p:spPr>
          <a:xfrm>
            <a:off x="5989320" y="2965350"/>
            <a:ext cx="62026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48606" name="任意多边形 8"/>
          <p:cNvSpPr/>
          <p:nvPr/>
        </p:nvSpPr>
        <p:spPr>
          <a:xfrm flipH="1" flipV="1">
            <a:off x="1605679" y="0"/>
            <a:ext cx="10586321" cy="6858000"/>
          </a:xfrm>
          <a:custGeom>
            <a:avLst/>
            <a:gdLst>
              <a:gd name="connsiteX0" fmla="*/ 0 w 7362092"/>
              <a:gd name="connsiteY0" fmla="*/ 0 h 6858000"/>
              <a:gd name="connsiteX1" fmla="*/ 3932652 w 7362092"/>
              <a:gd name="connsiteY1" fmla="*/ 0 h 6858000"/>
              <a:gd name="connsiteX2" fmla="*/ 7362092 w 7362092"/>
              <a:gd name="connsiteY2" fmla="*/ 6858000 h 6858000"/>
              <a:gd name="connsiteX3" fmla="*/ 0 w 73620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362092" h="6858000">
                <a:moveTo>
                  <a:pt x="0" y="0"/>
                </a:moveTo>
                <a:lnTo>
                  <a:pt x="3932652" y="0"/>
                </a:lnTo>
                <a:lnTo>
                  <a:pt x="7362092" y="6858000"/>
                </a:lnTo>
                <a:lnTo>
                  <a:pt x="0" y="6858000"/>
                </a:lnTo>
                <a:close/>
              </a:path>
            </a:pathLst>
          </a:cu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07" name="文本框 4"/>
          <p:cNvSpPr txBox="1"/>
          <p:nvPr/>
        </p:nvSpPr>
        <p:spPr>
          <a:xfrm>
            <a:off x="0" y="3162300"/>
            <a:ext cx="12192000" cy="3539430"/>
          </a:xfrm>
          <a:prstGeom prst="rect">
            <a:avLst/>
          </a:prstGeom>
          <a:solidFill>
            <a:srgbClr val="000000"/>
          </a:solidFill>
          <a:ln w="25400">
            <a:solidFill>
              <a:srgbClr val="000000"/>
            </a:solidFill>
            <a:prstDash val="solid"/>
          </a:ln>
        </p:spPr>
        <p:txBody>
          <a:bodyPr wrap="square" rtlCol="0">
            <a:spAutoFit/>
          </a:bodyPr>
          <a:lstStyle/>
          <a:p>
            <a:pPr lvl="0" algn="just"/>
            <a:r>
              <a:rPr lang="en-US" altLang="zh-CN" sz="3200" b="1" dirty="0" smtClean="0">
                <a:solidFill>
                  <a:srgbClr val="FFFFFF"/>
                </a:solidFill>
              </a:rPr>
              <a:t>	</a:t>
            </a:r>
            <a:r>
              <a:rPr lang="zh-CN" altLang="en-US" sz="3200" b="1" dirty="0" smtClean="0">
                <a:solidFill>
                  <a:srgbClr val="FFFFFF"/>
                </a:solidFill>
              </a:rPr>
              <a:t>Preterm </a:t>
            </a:r>
            <a:r>
              <a:rPr lang="zh-CN" altLang="en-US" sz="3200" b="1" dirty="0">
                <a:solidFill>
                  <a:srgbClr val="FFFFFF"/>
                </a:solidFill>
              </a:rPr>
              <a:t>labor (PTL) is defined as one where the labor </a:t>
            </a:r>
            <a:r>
              <a:rPr lang="en-US" altLang="zh-CN" sz="3200" b="1" dirty="0" smtClean="0">
                <a:solidFill>
                  <a:srgbClr val="FFFFFF"/>
                </a:solidFill>
              </a:rPr>
              <a:t>	</a:t>
            </a:r>
            <a:r>
              <a:rPr lang="zh-CN" altLang="en-US" sz="3200" b="1" dirty="0" smtClean="0">
                <a:solidFill>
                  <a:srgbClr val="FFFFFF"/>
                </a:solidFill>
              </a:rPr>
              <a:t>starts </a:t>
            </a:r>
            <a:r>
              <a:rPr lang="zh-CN" altLang="en-US" sz="3200" b="1" dirty="0">
                <a:solidFill>
                  <a:srgbClr val="FFFFFF"/>
                </a:solidFill>
              </a:rPr>
              <a:t>before the 37th completed week (&lt; 259 days), </a:t>
            </a:r>
            <a:r>
              <a:rPr lang="en-US" altLang="zh-CN" sz="3200" b="1" dirty="0" smtClean="0">
                <a:solidFill>
                  <a:srgbClr val="FFFFFF"/>
                </a:solidFill>
              </a:rPr>
              <a:t>	</a:t>
            </a:r>
            <a:r>
              <a:rPr lang="zh-CN" altLang="en-US" sz="3200" b="1" dirty="0" smtClean="0">
                <a:solidFill>
                  <a:srgbClr val="FFFFFF"/>
                </a:solidFill>
              </a:rPr>
              <a:t>counting </a:t>
            </a:r>
            <a:r>
              <a:rPr lang="zh-CN" altLang="en-US" sz="3200" b="1" dirty="0">
                <a:solidFill>
                  <a:srgbClr val="FFFFFF"/>
                </a:solidFill>
              </a:rPr>
              <a:t>from the first day of the last menstrual </a:t>
            </a:r>
            <a:r>
              <a:rPr lang="en-US" altLang="zh-CN" sz="3200" b="1" dirty="0" smtClean="0">
                <a:solidFill>
                  <a:srgbClr val="FFFFFF"/>
                </a:solidFill>
              </a:rPr>
              <a:t>	</a:t>
            </a:r>
            <a:r>
              <a:rPr lang="zh-CN" altLang="en-US" sz="3200" b="1" dirty="0" smtClean="0">
                <a:solidFill>
                  <a:srgbClr val="FFFFFF"/>
                </a:solidFill>
              </a:rPr>
              <a:t>period</a:t>
            </a:r>
            <a:r>
              <a:rPr lang="zh-CN" altLang="en-US" sz="3200" b="1" dirty="0">
                <a:solidFill>
                  <a:srgbClr val="FFFFFF"/>
                </a:solidFill>
              </a:rPr>
              <a:t>. The lower limit of gestation is not uniformly </a:t>
            </a:r>
            <a:r>
              <a:rPr lang="en-US" altLang="zh-CN" sz="3200" b="1" dirty="0" smtClean="0">
                <a:solidFill>
                  <a:srgbClr val="FFFFFF"/>
                </a:solidFill>
              </a:rPr>
              <a:t>	</a:t>
            </a:r>
            <a:r>
              <a:rPr lang="zh-CN" altLang="en-US" sz="3200" b="1" dirty="0" smtClean="0">
                <a:solidFill>
                  <a:srgbClr val="FFFFFF"/>
                </a:solidFill>
              </a:rPr>
              <a:t>defined</a:t>
            </a:r>
            <a:r>
              <a:rPr lang="zh-CN" altLang="en-US" sz="3200" b="1" dirty="0">
                <a:solidFill>
                  <a:srgbClr val="FFFFFF"/>
                </a:solidFill>
              </a:rPr>
              <a:t>; whereas in developed countries it has been </a:t>
            </a:r>
            <a:r>
              <a:rPr lang="en-US" altLang="zh-CN" sz="3200" b="1" dirty="0" smtClean="0">
                <a:solidFill>
                  <a:srgbClr val="FFFFFF"/>
                </a:solidFill>
              </a:rPr>
              <a:t>	</a:t>
            </a:r>
            <a:r>
              <a:rPr lang="zh-CN" altLang="en-US" sz="3200" b="1" dirty="0" smtClean="0">
                <a:solidFill>
                  <a:srgbClr val="FFFFFF"/>
                </a:solidFill>
              </a:rPr>
              <a:t>brought </a:t>
            </a:r>
            <a:r>
              <a:rPr lang="zh-CN" altLang="en-US" sz="3200" b="1" dirty="0">
                <a:solidFill>
                  <a:srgbClr val="FFFFFF"/>
                </a:solidFill>
              </a:rPr>
              <a:t>down to 20 weeks, in developing countries it </a:t>
            </a:r>
            <a:r>
              <a:rPr lang="en-US" altLang="zh-CN" sz="3200" b="1" dirty="0" smtClean="0">
                <a:solidFill>
                  <a:srgbClr val="FFFFFF"/>
                </a:solidFill>
              </a:rPr>
              <a:t>	</a:t>
            </a:r>
            <a:r>
              <a:rPr lang="zh-CN" altLang="en-US" sz="3200" b="1" dirty="0" smtClean="0">
                <a:solidFill>
                  <a:srgbClr val="FFFFFF"/>
                </a:solidFill>
              </a:rPr>
              <a:t>is </a:t>
            </a:r>
            <a:r>
              <a:rPr lang="zh-CN" altLang="en-US" sz="3200" b="1" dirty="0">
                <a:solidFill>
                  <a:srgbClr val="FFFFFF"/>
                </a:solidFill>
              </a:rPr>
              <a:t>28 weeks.</a:t>
            </a:r>
          </a:p>
        </p:txBody>
      </p:sp>
      <p:pic>
        <p:nvPicPr>
          <p:cNvPr id="2097158" name="Picture 2097157"/>
          <p:cNvPicPr>
            <a:picLocks/>
          </p:cNvPicPr>
          <p:nvPr/>
        </p:nvPicPr>
        <p:blipFill>
          <a:blip r:embed="rId3"/>
          <a:stretch>
            <a:fillRect/>
          </a:stretch>
        </p:blipFill>
        <p:spPr>
          <a:xfrm>
            <a:off x="0" y="0"/>
            <a:ext cx="4708467" cy="317821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3657600" cy="4525963"/>
          </a:xfrm>
        </p:spPr>
        <p:txBody>
          <a:bodyPr/>
          <a:lstStyle/>
          <a:p>
            <a:endParaRPr lang="en-US" dirty="0"/>
          </a:p>
        </p:txBody>
      </p:sp>
      <p:sp>
        <p:nvSpPr>
          <p:cNvPr id="2" name="Title 1"/>
          <p:cNvSpPr>
            <a:spLocks noGrp="1"/>
          </p:cNvSpPr>
          <p:nvPr>
            <p:ph type="title"/>
          </p:nvPr>
        </p:nvSpPr>
        <p:spPr/>
        <p:txBody>
          <a:bodyPr/>
          <a:lstStyle/>
          <a:p>
            <a:r>
              <a:rPr lang="en-US" dirty="0" smtClean="0"/>
              <a:t>MANAGEMENT</a:t>
            </a:r>
            <a:endParaRPr lang="en-US" dirty="0"/>
          </a:p>
        </p:txBody>
      </p:sp>
      <p:pic>
        <p:nvPicPr>
          <p:cNvPr id="17410" name="Picture 2" descr="Preterm Labor - Williams Obstetrics, 24th Edition"/>
          <p:cNvPicPr>
            <a:picLocks noChangeAspect="1" noChangeArrowheads="1"/>
          </p:cNvPicPr>
          <p:nvPr/>
        </p:nvPicPr>
        <p:blipFill>
          <a:blip r:embed="rId2"/>
          <a:srcRect b="12676"/>
          <a:stretch>
            <a:fillRect/>
          </a:stretch>
        </p:blipFill>
        <p:spPr bwMode="auto">
          <a:xfrm>
            <a:off x="609600" y="1447800"/>
            <a:ext cx="11074400" cy="5029200"/>
          </a:xfrm>
          <a:prstGeom prst="rect">
            <a:avLst/>
          </a:prstGeom>
          <a:noFill/>
        </p:spPr>
      </p:pic>
    </p:spTree>
    <p:extLst>
      <p:ext uri="{BB962C8B-B14F-4D97-AF65-F5344CB8AC3E}">
        <p14:creationId xmlns:p14="http://schemas.microsoft.com/office/powerpoint/2010/main" val="4106985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140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4E5C-B577-2541-8C73-54DCDDBA7B8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11A814E-2605-724A-BD97-5881077E03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63" y="1"/>
            <a:ext cx="12501563" cy="6858000"/>
          </a:xfrm>
        </p:spPr>
      </p:pic>
    </p:spTree>
    <p:extLst>
      <p:ext uri="{BB962C8B-B14F-4D97-AF65-F5344CB8AC3E}">
        <p14:creationId xmlns:p14="http://schemas.microsoft.com/office/powerpoint/2010/main" val="3001383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79675-9655-4D81-B477-CF028BEDEA1E}"/>
              </a:ext>
            </a:extLst>
          </p:cNvPr>
          <p:cNvSpPr>
            <a:spLocks noGrp="1"/>
          </p:cNvSpPr>
          <p:nvPr>
            <p:ph type="title"/>
          </p:nvPr>
        </p:nvSpPr>
        <p:spPr/>
        <p:txBody>
          <a:bodyPr/>
          <a:lstStyle/>
          <a:p>
            <a:endParaRPr lang="en-IN"/>
          </a:p>
        </p:txBody>
      </p:sp>
      <p:pic>
        <p:nvPicPr>
          <p:cNvPr id="1026" name="Picture 2" descr="preterm labour">
            <a:extLst>
              <a:ext uri="{FF2B5EF4-FFF2-40B4-BE49-F238E27FC236}">
                <a16:creationId xmlns:a16="http://schemas.microsoft.com/office/drawing/2014/main" id="{0DE0650B-8899-47F5-9F58-17E76D4353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609600"/>
            <a:ext cx="10329529" cy="587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575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71462" y="1357298"/>
          <a:ext cx="5048285" cy="5084468"/>
        </p:xfrm>
        <a:graphic>
          <a:graphicData uri="http://schemas.openxmlformats.org/drawingml/2006/table">
            <a:tbl>
              <a:tblPr firstRow="1" bandRow="1">
                <a:tableStyleId>{5C22544A-7EE6-4342-B048-85BDC9FD1C3A}</a:tableStyleId>
              </a:tblPr>
              <a:tblGrid>
                <a:gridCol w="5048285">
                  <a:extLst>
                    <a:ext uri="{9D8B030D-6E8A-4147-A177-3AD203B41FA5}">
                      <a16:colId xmlns:a16="http://schemas.microsoft.com/office/drawing/2014/main" val="20000"/>
                    </a:ext>
                  </a:extLst>
                </a:gridCol>
              </a:tblGrid>
              <a:tr h="916198">
                <a:tc>
                  <a:txBody>
                    <a:bodyPr/>
                    <a:lstStyle/>
                    <a:p>
                      <a:r>
                        <a:rPr kumimoji="0" lang="en-GB" sz="1800" b="1" kern="1200" baseline="0" dirty="0" smtClean="0">
                          <a:solidFill>
                            <a:schemeClr val="lt1"/>
                          </a:solidFill>
                          <a:latin typeface="Times New Roman" pitchFamily="18" charset="0"/>
                          <a:ea typeface="+mn-ea"/>
                          <a:cs typeface="Times New Roman" pitchFamily="18" charset="0"/>
                        </a:rPr>
                        <a:t>Full </a:t>
                      </a:r>
                      <a:r>
                        <a:rPr kumimoji="0" lang="en-GB" sz="2000" b="1" kern="1200" baseline="0" dirty="0" smtClean="0">
                          <a:solidFill>
                            <a:schemeClr val="lt1"/>
                          </a:solidFill>
                          <a:latin typeface="Times New Roman" pitchFamily="18" charset="0"/>
                          <a:ea typeface="+mn-ea"/>
                          <a:cs typeface="Times New Roman" pitchFamily="18" charset="0"/>
                        </a:rPr>
                        <a:t>blood</a:t>
                      </a:r>
                      <a:r>
                        <a:rPr kumimoji="0" lang="en-GB" sz="1800" b="1" kern="1200" baseline="0" dirty="0" smtClean="0">
                          <a:solidFill>
                            <a:schemeClr val="lt1"/>
                          </a:solidFill>
                          <a:latin typeface="Times New Roman" pitchFamily="18" charset="0"/>
                          <a:ea typeface="+mn-ea"/>
                          <a:cs typeface="Times New Roman" pitchFamily="18" charset="0"/>
                        </a:rPr>
                        <a:t> count</a:t>
                      </a:r>
                      <a:endParaRPr lang="en-GB" dirty="0">
                        <a:latin typeface="Times New Roman" pitchFamily="18" charset="0"/>
                        <a:cs typeface="Times New Roman" pitchFamily="18" charset="0"/>
                      </a:endParaRPr>
                    </a:p>
                  </a:txBody>
                  <a:tcPr marL="121920" marR="121920">
                    <a:solidFill>
                      <a:srgbClr val="92D050"/>
                    </a:solidFill>
                  </a:tcPr>
                </a:tc>
                <a:extLst>
                  <a:ext uri="{0D108BD9-81ED-4DB2-BD59-A6C34878D82A}">
                    <a16:rowId xmlns:a16="http://schemas.microsoft.com/office/drawing/2014/main" val="10000"/>
                  </a:ext>
                </a:extLst>
              </a:tr>
              <a:tr h="916198">
                <a:tc>
                  <a:txBody>
                    <a:bodyPr/>
                    <a:lstStyle/>
                    <a:p>
                      <a:r>
                        <a:rPr kumimoji="0" lang="en-GB" sz="2000" kern="1200" baseline="0" dirty="0" smtClean="0">
                          <a:solidFill>
                            <a:schemeClr val="dk1"/>
                          </a:solidFill>
                          <a:latin typeface="Times New Roman" pitchFamily="18" charset="0"/>
                          <a:ea typeface="+mn-ea"/>
                          <a:cs typeface="Times New Roman" pitchFamily="18" charset="0"/>
                        </a:rPr>
                        <a:t>Urine for routine analysis, culture and sensitivity</a:t>
                      </a:r>
                      <a:endParaRPr lang="en-GB" sz="2000" dirty="0">
                        <a:latin typeface="Times New Roman" pitchFamily="18" charset="0"/>
                        <a:cs typeface="Times New Roman" pitchFamily="18" charset="0"/>
                      </a:endParaRPr>
                    </a:p>
                  </a:txBody>
                  <a:tcPr marL="121920" marR="121920">
                    <a:solidFill>
                      <a:srgbClr val="00B050"/>
                    </a:solidFill>
                  </a:tcPr>
                </a:tc>
                <a:extLst>
                  <a:ext uri="{0D108BD9-81ED-4DB2-BD59-A6C34878D82A}">
                    <a16:rowId xmlns:a16="http://schemas.microsoft.com/office/drawing/2014/main" val="10001"/>
                  </a:ext>
                </a:extLst>
              </a:tr>
              <a:tr h="916198">
                <a:tc>
                  <a:txBody>
                    <a:bodyPr/>
                    <a:lstStyle/>
                    <a:p>
                      <a:r>
                        <a:rPr kumimoji="0" lang="en-GB" sz="2000" kern="1200" baseline="0" dirty="0" err="1" smtClean="0">
                          <a:solidFill>
                            <a:schemeClr val="dk1"/>
                          </a:solidFill>
                          <a:latin typeface="Times New Roman" pitchFamily="18" charset="0"/>
                          <a:ea typeface="+mn-ea"/>
                          <a:cs typeface="Times New Roman" pitchFamily="18" charset="0"/>
                        </a:rPr>
                        <a:t>Cervicovaginal</a:t>
                      </a:r>
                      <a:r>
                        <a:rPr kumimoji="0" lang="en-GB" sz="2000" kern="1200" baseline="0" dirty="0" smtClean="0">
                          <a:solidFill>
                            <a:schemeClr val="dk1"/>
                          </a:solidFill>
                          <a:latin typeface="Times New Roman" pitchFamily="18" charset="0"/>
                          <a:ea typeface="+mn-ea"/>
                          <a:cs typeface="Times New Roman" pitchFamily="18" charset="0"/>
                        </a:rPr>
                        <a:t> swab for culture and </a:t>
                      </a:r>
                      <a:r>
                        <a:rPr kumimoji="0" lang="en-GB" sz="2000" kern="1200" baseline="0" dirty="0" err="1" smtClean="0">
                          <a:solidFill>
                            <a:schemeClr val="dk1"/>
                          </a:solidFill>
                          <a:latin typeface="Times New Roman" pitchFamily="18" charset="0"/>
                          <a:ea typeface="+mn-ea"/>
                          <a:cs typeface="Times New Roman" pitchFamily="18" charset="0"/>
                        </a:rPr>
                        <a:t>fibronectin</a:t>
                      </a:r>
                      <a:endParaRPr lang="en-GB" sz="2000" dirty="0">
                        <a:latin typeface="Times New Roman" pitchFamily="18" charset="0"/>
                        <a:cs typeface="Times New Roman" pitchFamily="18" charset="0"/>
                      </a:endParaRPr>
                    </a:p>
                  </a:txBody>
                  <a:tcPr marL="121920" marR="121920">
                    <a:solidFill>
                      <a:srgbClr val="00B0F0"/>
                    </a:solidFill>
                  </a:tcPr>
                </a:tc>
                <a:extLst>
                  <a:ext uri="{0D108BD9-81ED-4DB2-BD59-A6C34878D82A}">
                    <a16:rowId xmlns:a16="http://schemas.microsoft.com/office/drawing/2014/main" val="10002"/>
                  </a:ext>
                </a:extLst>
              </a:tr>
              <a:tr h="1167937">
                <a:tc>
                  <a:txBody>
                    <a:bodyPr/>
                    <a:lstStyle/>
                    <a:p>
                      <a:r>
                        <a:rPr kumimoji="0" lang="en-GB" sz="2000" kern="1200" baseline="0" dirty="0" err="1" smtClean="0">
                          <a:solidFill>
                            <a:schemeClr val="dk1"/>
                          </a:solidFill>
                          <a:latin typeface="Times New Roman" pitchFamily="18" charset="0"/>
                          <a:ea typeface="+mn-ea"/>
                          <a:cs typeface="Times New Roman" pitchFamily="18" charset="0"/>
                        </a:rPr>
                        <a:t>Ultrasonography</a:t>
                      </a:r>
                      <a:r>
                        <a:rPr kumimoji="0" lang="en-GB" sz="2000" kern="1200" baseline="0" dirty="0" smtClean="0">
                          <a:solidFill>
                            <a:schemeClr val="dk1"/>
                          </a:solidFill>
                          <a:latin typeface="Times New Roman" pitchFamily="18" charset="0"/>
                          <a:ea typeface="+mn-ea"/>
                          <a:cs typeface="Times New Roman" pitchFamily="18" charset="0"/>
                        </a:rPr>
                        <a:t> for </a:t>
                      </a:r>
                      <a:r>
                        <a:rPr kumimoji="0" lang="en-GB" sz="2000" kern="1200" baseline="0" dirty="0" err="1" smtClean="0">
                          <a:solidFill>
                            <a:schemeClr val="dk1"/>
                          </a:solidFill>
                          <a:latin typeface="Times New Roman" pitchFamily="18" charset="0"/>
                          <a:ea typeface="+mn-ea"/>
                          <a:cs typeface="Times New Roman" pitchFamily="18" charset="0"/>
                        </a:rPr>
                        <a:t>fetal</a:t>
                      </a:r>
                      <a:r>
                        <a:rPr kumimoji="0" lang="en-GB" sz="2000" kern="1200" baseline="0" dirty="0" smtClean="0">
                          <a:solidFill>
                            <a:schemeClr val="dk1"/>
                          </a:solidFill>
                          <a:latin typeface="Times New Roman" pitchFamily="18" charset="0"/>
                          <a:ea typeface="+mn-ea"/>
                          <a:cs typeface="Times New Roman" pitchFamily="18" charset="0"/>
                        </a:rPr>
                        <a:t> well being, cervical</a:t>
                      </a:r>
                    </a:p>
                    <a:p>
                      <a:r>
                        <a:rPr kumimoji="0" lang="en-GB" sz="2000" kern="1200" baseline="0" dirty="0" smtClean="0">
                          <a:solidFill>
                            <a:schemeClr val="dk1"/>
                          </a:solidFill>
                          <a:latin typeface="Times New Roman" pitchFamily="18" charset="0"/>
                          <a:ea typeface="+mn-ea"/>
                          <a:cs typeface="Times New Roman" pitchFamily="18" charset="0"/>
                        </a:rPr>
                        <a:t>length and placental localization</a:t>
                      </a:r>
                      <a:endParaRPr lang="en-GB" sz="2000" dirty="0">
                        <a:latin typeface="Times New Roman" pitchFamily="18" charset="0"/>
                        <a:cs typeface="Times New Roman" pitchFamily="18" charset="0"/>
                      </a:endParaRPr>
                    </a:p>
                  </a:txBody>
                  <a:tcPr marL="121920" marR="121920">
                    <a:solidFill>
                      <a:srgbClr val="0070C0"/>
                    </a:solidFill>
                  </a:tcPr>
                </a:tc>
                <a:extLst>
                  <a:ext uri="{0D108BD9-81ED-4DB2-BD59-A6C34878D82A}">
                    <a16:rowId xmlns:a16="http://schemas.microsoft.com/office/drawing/2014/main" val="10003"/>
                  </a:ext>
                </a:extLst>
              </a:tr>
              <a:tr h="1167937">
                <a:tc>
                  <a:txBody>
                    <a:bodyPr/>
                    <a:lstStyle/>
                    <a:p>
                      <a:r>
                        <a:rPr kumimoji="0" lang="en-GB" sz="2000" kern="1200" baseline="0" dirty="0" smtClean="0">
                          <a:solidFill>
                            <a:schemeClr val="dk1"/>
                          </a:solidFill>
                          <a:latin typeface="Times New Roman" pitchFamily="18" charset="0"/>
                          <a:ea typeface="+mn-ea"/>
                          <a:cs typeface="Times New Roman" pitchFamily="18" charset="0"/>
                        </a:rPr>
                        <a:t>Serum electrolytes and glucose levels when </a:t>
                      </a:r>
                      <a:r>
                        <a:rPr kumimoji="0" lang="en-GB" sz="2000" kern="1200" baseline="0" dirty="0" err="1" smtClean="0">
                          <a:solidFill>
                            <a:schemeClr val="dk1"/>
                          </a:solidFill>
                          <a:latin typeface="Times New Roman" pitchFamily="18" charset="0"/>
                          <a:ea typeface="+mn-ea"/>
                          <a:cs typeface="Times New Roman" pitchFamily="18" charset="0"/>
                        </a:rPr>
                        <a:t>tocolytic</a:t>
                      </a:r>
                      <a:r>
                        <a:rPr kumimoji="0" lang="en-GB" sz="2000" kern="1200" baseline="0" dirty="0" smtClean="0">
                          <a:solidFill>
                            <a:schemeClr val="dk1"/>
                          </a:solidFill>
                          <a:latin typeface="Times New Roman" pitchFamily="18" charset="0"/>
                          <a:ea typeface="+mn-ea"/>
                          <a:cs typeface="Times New Roman" pitchFamily="18" charset="0"/>
                        </a:rPr>
                        <a:t> agents</a:t>
                      </a:r>
                    </a:p>
                    <a:p>
                      <a:r>
                        <a:rPr kumimoji="0" lang="en-GB" sz="2000" kern="1200" baseline="0" dirty="0" smtClean="0">
                          <a:solidFill>
                            <a:schemeClr val="dk1"/>
                          </a:solidFill>
                          <a:latin typeface="Times New Roman" pitchFamily="18" charset="0"/>
                          <a:ea typeface="+mn-ea"/>
                          <a:cs typeface="Times New Roman" pitchFamily="18" charset="0"/>
                        </a:rPr>
                        <a:t>are to be used</a:t>
                      </a:r>
                      <a:endParaRPr lang="en-GB" sz="2000" dirty="0">
                        <a:latin typeface="Times New Roman" pitchFamily="18" charset="0"/>
                        <a:cs typeface="Times New Roman" pitchFamily="18" charset="0"/>
                      </a:endParaRPr>
                    </a:p>
                  </a:txBody>
                  <a:tcPr marL="121920" marR="121920">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571461" y="214290"/>
            <a:ext cx="10972800" cy="725470"/>
          </a:xfrm>
        </p:spPr>
        <p:txBody>
          <a:bodyPr/>
          <a:lstStyle/>
          <a:p>
            <a:r>
              <a:rPr lang="en-GB" b="0" dirty="0" smtClean="0">
                <a:effectLst/>
                <a:latin typeface="Times New Roman" pitchFamily="18" charset="0"/>
                <a:cs typeface="Times New Roman" pitchFamily="18" charset="0"/>
              </a:rPr>
              <a:t>Investigations</a:t>
            </a:r>
            <a:endParaRPr lang="en-GB" b="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885194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dirty="0" smtClean="0">
                <a:latin typeface="Times New Roman" pitchFamily="18" charset="0"/>
                <a:cs typeface="Times New Roman" pitchFamily="18" charset="0"/>
              </a:rPr>
              <a:t>PREVENTION OF PRETERM LABOUR</a:t>
            </a:r>
            <a:endParaRPr lang="en-GB" sz="3200" dirty="0">
              <a:latin typeface="Times New Roman" pitchFamily="18" charset="0"/>
              <a:cs typeface="Times New Roman" pitchFamily="18" charset="0"/>
            </a:endParaRPr>
          </a:p>
        </p:txBody>
      </p:sp>
      <p:graphicFrame>
        <p:nvGraphicFramePr>
          <p:cNvPr id="8" name="Content Placeholder 7"/>
          <p:cNvGraphicFramePr>
            <a:graphicFrameLocks noGrp="1"/>
          </p:cNvGraphicFramePr>
          <p:nvPr>
            <p:ph idx="1"/>
          </p:nvPr>
        </p:nvGraphicFramePr>
        <p:xfrm>
          <a:off x="609600" y="14811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09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5" name="Rectangle 149"/>
          <p:cNvSpPr>
            <a:spLocks noGrp="1" noChangeArrowheads="1"/>
          </p:cNvSpPr>
          <p:nvPr>
            <p:ph type="ctrTitle"/>
          </p:nvPr>
        </p:nvSpPr>
        <p:spPr>
          <a:ln/>
        </p:spPr>
        <p:txBody>
          <a:bodyPr/>
          <a:lstStyle/>
          <a:p>
            <a:endParaRPr lang="en-US" altLang="en-US"/>
          </a:p>
        </p:txBody>
      </p:sp>
      <p:sp>
        <p:nvSpPr>
          <p:cNvPr id="1048727" name="Rectangle 151"/>
          <p:cNvSpPr>
            <a:spLocks noGrp="1" noChangeArrowheads="1"/>
          </p:cNvSpPr>
          <p:nvPr>
            <p:ph type="subTitle" idx="1"/>
          </p:nvPr>
        </p:nvSpPr>
        <p:spPr>
          <a:ln/>
        </p:spPr>
        <p:txBody>
          <a:bodyPr/>
          <a:lstStyle/>
          <a:p>
            <a:endParaRPr lang="en-US" altLang="en-US"/>
          </a:p>
        </p:txBody>
      </p:sp>
      <p:pic>
        <p:nvPicPr>
          <p:cNvPr id="2097178"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67" y="677863"/>
            <a:ext cx="10583333"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181268"/>
      </p:ext>
    </p:extLst>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Rectangle 137"/>
          <p:cNvSpPr>
            <a:spLocks noGrp="1" noChangeArrowheads="1"/>
          </p:cNvSpPr>
          <p:nvPr>
            <p:ph type="ctrTitle"/>
          </p:nvPr>
        </p:nvSpPr>
        <p:spPr>
          <a:ln/>
        </p:spPr>
        <p:txBody>
          <a:bodyPr/>
          <a:lstStyle/>
          <a:p>
            <a:endParaRPr lang="en-US" altLang="en-US"/>
          </a:p>
        </p:txBody>
      </p:sp>
      <p:sp>
        <p:nvSpPr>
          <p:cNvPr id="1048715" name="Rectangle 139"/>
          <p:cNvSpPr>
            <a:spLocks noGrp="1" noChangeArrowheads="1"/>
          </p:cNvSpPr>
          <p:nvPr>
            <p:ph type="subTitle" idx="1"/>
          </p:nvPr>
        </p:nvSpPr>
        <p:spPr>
          <a:ln/>
        </p:spPr>
        <p:txBody>
          <a:bodyPr/>
          <a:lstStyle/>
          <a:p>
            <a:endParaRPr lang="en-US" altLang="en-US"/>
          </a:p>
        </p:txBody>
      </p:sp>
      <p:pic>
        <p:nvPicPr>
          <p:cNvPr id="209717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49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48673"/>
      </p:ext>
    </p:extLst>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Rectangle 121"/>
          <p:cNvSpPr>
            <a:spLocks noGrp="1" noChangeArrowheads="1"/>
          </p:cNvSpPr>
          <p:nvPr>
            <p:ph type="ctrTitle"/>
          </p:nvPr>
        </p:nvSpPr>
        <p:spPr>
          <a:xfrm>
            <a:off x="914400" y="361950"/>
            <a:ext cx="10363200" cy="692150"/>
          </a:xfrm>
          <a:ln/>
        </p:spPr>
        <p:txBody>
          <a:bodyPr>
            <a:normAutofit fontScale="90000"/>
          </a:bodyPr>
          <a:lstStyle/>
          <a:p>
            <a:r>
              <a:rPr lang="en-US" altLang="zh-CN">
                <a:solidFill>
                  <a:srgbClr val="FFFFFF"/>
                </a:solidFill>
              </a:rPr>
              <a:t>Cause </a:t>
            </a:r>
            <a:endParaRPr lang="zh-CN" altLang="zh-CN"/>
          </a:p>
        </p:txBody>
      </p:sp>
      <p:sp>
        <p:nvSpPr>
          <p:cNvPr id="1048699" name="Rectangle 123"/>
          <p:cNvSpPr>
            <a:spLocks noGrp="1" noChangeArrowheads="1"/>
          </p:cNvSpPr>
          <p:nvPr>
            <p:ph type="subTitle" idx="1"/>
          </p:nvPr>
        </p:nvSpPr>
        <p:spPr>
          <a:ln/>
        </p:spPr>
        <p:txBody>
          <a:bodyPr/>
          <a:lstStyle/>
          <a:p>
            <a:endParaRPr lang="en-US" altLang="en-US"/>
          </a:p>
        </p:txBody>
      </p:sp>
      <p:pic>
        <p:nvPicPr>
          <p:cNvPr id="209716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828801"/>
            <a:ext cx="12613217"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353390"/>
      </p:ext>
    </p:extLst>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graphicFrame>
        <p:nvGraphicFramePr>
          <p:cNvPr id="4" name="Content Placeholder 3"/>
          <p:cNvGraphicFramePr>
            <a:graphicFrameLocks noGrp="1"/>
          </p:cNvGraphicFramePr>
          <p:nvPr>
            <p:ph idx="1"/>
          </p:nvPr>
        </p:nvGraphicFramePr>
        <p:xfrm>
          <a:off x="609600" y="1882775"/>
          <a:ext cx="10972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453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a:extLst>
              <a:ext uri="{5B1744DE-E844-47E1-93C7-65A6626ED31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975CD0E-C604-4427-B259-B954398DC53F}"/>
              </a:ext>
            </a:extLst>
          </p:cNvPr>
          <p:cNvPicPr>
            <a:picLocks noGrp="1" noChangeAspect="1"/>
          </p:cNvPicPr>
          <p:nvPr>
            <p:ph type="pic"/>
          </p:nvPr>
        </p:nvPicPr>
        <p:blipFill>
          <a:blip r:embed="rId2"/>
          <a:srcRect l="13497" r="13497"/>
          <a:stretch>
            <a:fillRect/>
          </a:stretch>
        </p:blipFill>
        <p:spPr>
          <a:xfrm>
            <a:off x="1" y="1016000"/>
            <a:ext cx="4762020" cy="4668984"/>
          </a:xfrm>
        </p:spPr>
      </p:pic>
      <p:sp>
        <p:nvSpPr>
          <p:cNvPr id="3" name="Text Placeholder 7">
            <a:extLst>
              <a:ext uri="{AA97B784-D588-4F42-9015-F9FCC268A0B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C5951D3-EEE0-4EB4-9F5A-3B4BEDBB535D}"/>
              </a:ext>
            </a:extLst>
          </p:cNvPr>
          <p:cNvSpPr>
            <a:spLocks noGrp="1"/>
          </p:cNvSpPr>
          <p:nvPr>
            <p:ph type="body" idx="3"/>
          </p:nvPr>
        </p:nvSpPr>
        <p:spPr>
          <a:xfrm>
            <a:off x="5207000" y="1162050"/>
            <a:ext cx="6737350" cy="5105399"/>
          </a:xfrm>
        </p:spPr>
        <p:txBody>
          <a:bodyPr rtlCol="0"/>
          <a:lstStyle/>
          <a:p>
            <a:pPr>
              <a:buFont typeface="Wingdings"/>
              <a:buChar char=""/>
            </a:pPr>
            <a:endParaRPr lang="en-US" dirty="0" smtClean="0"/>
          </a:p>
          <a:p>
            <a:pPr>
              <a:buFont typeface="Wingdings"/>
              <a:buChar char=""/>
            </a:pPr>
            <a:endParaRPr smtClean="0"/>
          </a:p>
          <a:p>
            <a:pPr>
              <a:buFont typeface="Wingdings"/>
              <a:buChar char=""/>
            </a:pPr>
            <a:r>
              <a:rPr lang="en-US" sz="3200" dirty="0" smtClean="0"/>
              <a:t>Term </a:t>
            </a:r>
            <a:r>
              <a:rPr lang="en-US" sz="3200" dirty="0"/>
              <a:t>39-40 weeks 6 days</a:t>
            </a:r>
          </a:p>
          <a:p>
            <a:pPr>
              <a:buFont typeface="Wingdings"/>
              <a:buChar char=""/>
            </a:pPr>
            <a:r>
              <a:rPr lang="en-US" sz="3200" dirty="0"/>
              <a:t>Early term -37-39 weeks</a:t>
            </a:r>
          </a:p>
          <a:p>
            <a:pPr>
              <a:buFont typeface="Wingdings"/>
              <a:buChar char=""/>
            </a:pPr>
            <a:r>
              <a:rPr lang="en-US" sz="3200" dirty="0"/>
              <a:t>Late preterm birth-34-37 weeks</a:t>
            </a:r>
          </a:p>
          <a:p>
            <a:pPr>
              <a:buFont typeface="Wingdings"/>
              <a:buChar char=""/>
            </a:pPr>
            <a:r>
              <a:rPr lang="en-US" sz="3200" dirty="0"/>
              <a:t>Very late preterm birth-28- 32 weeks</a:t>
            </a:r>
          </a:p>
          <a:p>
            <a:pPr>
              <a:buFont typeface="Wingdings"/>
              <a:buChar char=""/>
            </a:pPr>
            <a:r>
              <a:rPr lang="en-US" sz="3200" dirty="0"/>
              <a:t>Extremely late preterm birth-28 weeks</a:t>
            </a:r>
          </a:p>
          <a:p>
            <a:pPr>
              <a:buFont typeface="Wingdings"/>
              <a:buChar char=""/>
            </a:pPr>
            <a:endParaRPr lang="en-US" dirty="0"/>
          </a:p>
          <a:p>
            <a:pPr>
              <a:buFont typeface="Wingdings"/>
              <a:buChar char=""/>
            </a:pPr>
            <a:endParaRPr lang="en-US" dirty="0"/>
          </a:p>
          <a:p>
            <a:pPr>
              <a:buFont typeface="Wingdings"/>
              <a:buChar char=""/>
            </a:pPr>
            <a:endParaRPr lang="en-US" dirty="0"/>
          </a:p>
          <a:p>
            <a:pPr>
              <a:buFont typeface="Wingdings"/>
              <a:buChar char=""/>
            </a:pPr>
            <a:endParaRPr lang="en-US" dirty="0"/>
          </a:p>
          <a:p>
            <a:pPr>
              <a:buFont typeface="Wingdings"/>
              <a:buChar char=""/>
            </a:pPr>
            <a:r>
              <a:rPr lang="en-US" dirty="0"/>
              <a:t>v</a:t>
            </a:r>
          </a:p>
        </p:txBody>
      </p:sp>
      <p:sp>
        <p:nvSpPr>
          <p:cNvPr id="4" name="Título 1">
            <a:extLst>
              <a:ext uri="{C0E0B1AF-37A4-4CBF-951F-CA314D7644C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61FF453-B431-405B-88E1-F61C2E274212}"/>
              </a:ext>
            </a:extLst>
          </p:cNvPr>
          <p:cNvSpPr>
            <a:spLocks noGrp="1"/>
          </p:cNvSpPr>
          <p:nvPr>
            <p:ph type="title" idx="9"/>
          </p:nvPr>
        </p:nvSpPr>
        <p:spPr/>
        <p:txBody>
          <a:bodyPr rtlCol="0"/>
          <a:lstStyle/>
          <a:p>
            <a:r>
              <a:rPr lang="en-US" b="1" dirty="0" smtClean="0">
                <a:latin typeface="Kaushan Script"/>
              </a:rPr>
              <a:t>	CLASSIFICATIONS </a:t>
            </a:r>
            <a:r>
              <a:rPr lang="en-US" b="1" dirty="0">
                <a:latin typeface="Kaushan Script"/>
              </a:rPr>
              <a:t>OF PRETERM LABOUR</a:t>
            </a:r>
          </a:p>
        </p:txBody>
      </p:sp>
      <p:sp>
        <p:nvSpPr>
          <p:cNvPr id="5" name="Slide Number Placeholder 5">
            <a:extLst>
              <a:ext uri="{DEDF6FE5-2944-41B0-87D8-6A92F51648E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0F5EA36-9E14-4740-831B-527A0FBD2926}"/>
              </a:ext>
            </a:extLst>
          </p:cNvPr>
          <p:cNvSpPr>
            <a:spLocks noGrp="1"/>
          </p:cNvSpPr>
          <p:nvPr>
            <p:ph type="sldNum" sz="quarter" idx="10"/>
          </p:nvPr>
        </p:nvSpPr>
        <p:spPr/>
        <p:txBody>
          <a:bodyPr rtlCol="0"/>
          <a:lstStyle/>
          <a:p>
            <a:fld id="{E4E7F56D-D83D-4F3A-9549-793B528BA134}" type="slidenum">
              <a:rPr/>
              <a:pPr/>
              <a:t>5</a:t>
            </a:fld>
            <a:endParaRPr lang="en-US" dirty="0"/>
          </a:p>
        </p:txBody>
      </p:sp>
      <p:sp>
        <p:nvSpPr>
          <p:cNvPr id="6" name="Date Placeholder 3">
            <a:extLst>
              <a:ext uri="{52156D58-3573-4830-810F-04B2FEFE349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842327A-5545-4826-AB3F-54D3D90DA576}"/>
              </a:ext>
            </a:extLst>
          </p:cNvPr>
          <p:cNvSpPr>
            <a:spLocks noGrp="1"/>
          </p:cNvSpPr>
          <p:nvPr>
            <p:ph type="dt" sz="half" idx="11"/>
          </p:nvPr>
        </p:nvSpPr>
        <p:spPr/>
        <p:txBody>
          <a:bodyPr rtlCol="0"/>
          <a:lstStyle/>
          <a:p>
            <a:fld id="{60651941-F0B2-4B55-A46A-FCB54D35B5EB}" type="datetime4">
              <a:rPr lang="en-US"/>
              <a:pPr/>
              <a:t>January 6, 2021</a:t>
            </a:fld>
            <a:endParaRPr lang="en-US" dirty="0"/>
          </a:p>
        </p:txBody>
      </p:sp>
      <p:sp>
        <p:nvSpPr>
          <p:cNvPr id="7" name="Footer Placeholder 4">
            <a:extLst>
              <a:ext uri="{23CF5777-A112-4887-988A-35C5CD54297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FBA07F5-4C4E-4050-AD80-0652BD082503}"/>
              </a:ext>
            </a:extLst>
          </p:cNvPr>
          <p:cNvSpPr>
            <a:spLocks noGrp="1"/>
          </p:cNvSpPr>
          <p:nvPr>
            <p:ph type="ftr" sz="quarter" idx="12"/>
          </p:nvPr>
        </p:nvSpPr>
        <p:spPr/>
        <p:txBody>
          <a:bodyPr rtlCol="0"/>
          <a:lstStyle/>
          <a:p>
            <a:r>
              <a:rPr lang="en-US" dirty="0"/>
              <a:t>Footer Message</a:t>
            </a:r>
          </a:p>
        </p:txBody>
      </p:sp>
    </p:spTree>
    <p:extLst>
      <p:ext uri="{BB962C8B-B14F-4D97-AF65-F5344CB8AC3E}">
        <p14:creationId xmlns:p14="http://schemas.microsoft.com/office/powerpoint/2010/main" val="671194634"/>
      </p:ext>
      <p:ext uri="{6E9FB594-245D-4396-8E1A-5086E5CA1631}">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592" y="136262"/>
            <a:ext cx="5561541" cy="433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762" y="4334933"/>
            <a:ext cx="6523038" cy="240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208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r>
              <a:rPr lang="id-ID" dirty="0"/>
              <a:t>MANAGEMENT oF PRETERM LAboR</a:t>
            </a:r>
          </a:p>
        </p:txBody>
      </p:sp>
      <p:sp>
        <p:nvSpPr>
          <p:cNvPr id="1048621" name="Oval 3"/>
          <p:cNvSpPr/>
          <p:nvPr/>
        </p:nvSpPr>
        <p:spPr>
          <a:xfrm>
            <a:off x="462455" y="2401114"/>
            <a:ext cx="2690648" cy="2381093"/>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To prevent preterm onset of labor, if possible</a:t>
            </a:r>
          </a:p>
        </p:txBody>
      </p:sp>
      <p:sp>
        <p:nvSpPr>
          <p:cNvPr id="1048622" name="Oval 4"/>
          <p:cNvSpPr/>
          <p:nvPr/>
        </p:nvSpPr>
        <p:spPr>
          <a:xfrm>
            <a:off x="2175641" y="3815256"/>
            <a:ext cx="3310759" cy="2769476"/>
          </a:xfrm>
          <a:prstGeom prst="ellips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To arrest preterm </a:t>
            </a:r>
            <a:r>
              <a:rPr lang="id-ID" sz="2000" dirty="0" smtClean="0"/>
              <a:t>labor</a:t>
            </a:r>
            <a:r>
              <a:rPr lang="en-GB" sz="2000" dirty="0" smtClean="0"/>
              <a:t> </a:t>
            </a:r>
            <a:r>
              <a:rPr lang="id-ID" sz="2000" dirty="0" smtClean="0"/>
              <a:t>if not</a:t>
            </a:r>
            <a:r>
              <a:rPr lang="en-GB" sz="2000" dirty="0" smtClean="0"/>
              <a:t> </a:t>
            </a:r>
            <a:r>
              <a:rPr lang="id-ID" sz="2000" dirty="0" smtClean="0"/>
              <a:t>contraindi</a:t>
            </a:r>
            <a:r>
              <a:rPr lang="en-GB" sz="2000" dirty="0" smtClean="0"/>
              <a:t>c</a:t>
            </a:r>
            <a:r>
              <a:rPr lang="id-ID" sz="2000" dirty="0" smtClean="0"/>
              <a:t>ated</a:t>
            </a:r>
            <a:endParaRPr lang="id-ID" sz="2000" dirty="0"/>
          </a:p>
        </p:txBody>
      </p:sp>
      <p:sp>
        <p:nvSpPr>
          <p:cNvPr id="1048623" name="Oval 5"/>
          <p:cNvSpPr/>
          <p:nvPr/>
        </p:nvSpPr>
        <p:spPr>
          <a:xfrm flipH="1">
            <a:off x="6151200" y="2401114"/>
            <a:ext cx="2740551" cy="2628000"/>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Appropriate management of labor;</a:t>
            </a:r>
          </a:p>
        </p:txBody>
      </p:sp>
      <p:sp>
        <p:nvSpPr>
          <p:cNvPr id="1048624" name="Oval 6"/>
          <p:cNvSpPr/>
          <p:nvPr/>
        </p:nvSpPr>
        <p:spPr>
          <a:xfrm flipH="1">
            <a:off x="8196767" y="3556548"/>
            <a:ext cx="2952000" cy="2952000"/>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t>Effective neonatal care.</a:t>
            </a:r>
          </a:p>
        </p:txBody>
      </p:sp>
    </p:spTree>
    <p:extLst>
      <p:ext uri="{BB962C8B-B14F-4D97-AF65-F5344CB8AC3E}">
        <p14:creationId xmlns:p14="http://schemas.microsoft.com/office/powerpoint/2010/main" val="27372695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7" presetClass="entr" presetSubtype="0" fill="hold" grpId="0" nodeType="afterEffect">
                                  <p:stCondLst>
                                    <p:cond delay="0"/>
                                  </p:stCondLst>
                                  <p:childTnLst>
                                    <p:set>
                                      <p:cBhvr>
                                        <p:cTn id="6" dur="1" fill="hold">
                                          <p:stCondLst>
                                            <p:cond delay="0"/>
                                          </p:stCondLst>
                                        </p:cTn>
                                        <p:tgtEl>
                                          <p:spTgt spid="1048621"/>
                                        </p:tgtEl>
                                        <p:attrNameLst>
                                          <p:attrName>style.visibility</p:attrName>
                                        </p:attrNameLst>
                                      </p:cBhvr>
                                      <p:to>
                                        <p:strVal val="visible"/>
                                      </p:to>
                                    </p:set>
                                    <p:animEffect transition="in" filter="fade">
                                      <p:cBhvr>
                                        <p:cTn id="7" dur="750"/>
                                        <p:tgtEl>
                                          <p:spTgt spid="1048621"/>
                                        </p:tgtEl>
                                      </p:cBhvr>
                                    </p:animEffect>
                                    <p:anim calcmode="lin" valueType="num">
                                      <p:cBhvr>
                                        <p:cTn id="8" dur="750" fill="hold"/>
                                        <p:tgtEl>
                                          <p:spTgt spid="1048621"/>
                                        </p:tgtEl>
                                        <p:attrNameLst>
                                          <p:attrName>ppt_x</p:attrName>
                                        </p:attrNameLst>
                                      </p:cBhvr>
                                      <p:tavLst>
                                        <p:tav tm="0">
                                          <p:val>
                                            <p:strVal val="#ppt_x"/>
                                          </p:val>
                                        </p:tav>
                                        <p:tav tm="100000">
                                          <p:val>
                                            <p:strVal val="#ppt_x"/>
                                          </p:val>
                                        </p:tav>
                                      </p:tavLst>
                                    </p:anim>
                                    <p:anim calcmode="lin" valueType="num">
                                      <p:cBhvr>
                                        <p:cTn id="9" dur="750" fill="hold"/>
                                        <p:tgtEl>
                                          <p:spTgt spid="1048621"/>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1048622"/>
                                        </p:tgtEl>
                                        <p:attrNameLst>
                                          <p:attrName>style.visibility</p:attrName>
                                        </p:attrNameLst>
                                      </p:cBhvr>
                                      <p:to>
                                        <p:strVal val="visible"/>
                                      </p:to>
                                    </p:set>
                                    <p:animEffect transition="in" filter="fade">
                                      <p:cBhvr>
                                        <p:cTn id="13" dur="750"/>
                                        <p:tgtEl>
                                          <p:spTgt spid="1048622"/>
                                        </p:tgtEl>
                                      </p:cBhvr>
                                    </p:animEffect>
                                    <p:anim calcmode="lin" valueType="num">
                                      <p:cBhvr>
                                        <p:cTn id="14" dur="750" fill="hold"/>
                                        <p:tgtEl>
                                          <p:spTgt spid="1048622"/>
                                        </p:tgtEl>
                                        <p:attrNameLst>
                                          <p:attrName>ppt_x</p:attrName>
                                        </p:attrNameLst>
                                      </p:cBhvr>
                                      <p:tavLst>
                                        <p:tav tm="0">
                                          <p:val>
                                            <p:strVal val="#ppt_x"/>
                                          </p:val>
                                        </p:tav>
                                        <p:tav tm="100000">
                                          <p:val>
                                            <p:strVal val="#ppt_x"/>
                                          </p:val>
                                        </p:tav>
                                      </p:tavLst>
                                    </p:anim>
                                    <p:anim calcmode="lin" valueType="num">
                                      <p:cBhvr>
                                        <p:cTn id="15" dur="750" fill="hold"/>
                                        <p:tgtEl>
                                          <p:spTgt spid="104862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1048623"/>
                                        </p:tgtEl>
                                        <p:attrNameLst>
                                          <p:attrName>style.visibility</p:attrName>
                                        </p:attrNameLst>
                                      </p:cBhvr>
                                      <p:to>
                                        <p:strVal val="visible"/>
                                      </p:to>
                                    </p:set>
                                    <p:animEffect transition="in" filter="fade">
                                      <p:cBhvr>
                                        <p:cTn id="19" dur="750"/>
                                        <p:tgtEl>
                                          <p:spTgt spid="1048623"/>
                                        </p:tgtEl>
                                      </p:cBhvr>
                                    </p:animEffect>
                                    <p:anim calcmode="lin" valueType="num">
                                      <p:cBhvr>
                                        <p:cTn id="20" dur="750" fill="hold"/>
                                        <p:tgtEl>
                                          <p:spTgt spid="1048623"/>
                                        </p:tgtEl>
                                        <p:attrNameLst>
                                          <p:attrName>ppt_x</p:attrName>
                                        </p:attrNameLst>
                                      </p:cBhvr>
                                      <p:tavLst>
                                        <p:tav tm="0">
                                          <p:val>
                                            <p:strVal val="#ppt_x"/>
                                          </p:val>
                                        </p:tav>
                                        <p:tav tm="100000">
                                          <p:val>
                                            <p:strVal val="#ppt_x"/>
                                          </p:val>
                                        </p:tav>
                                      </p:tavLst>
                                    </p:anim>
                                    <p:anim calcmode="lin" valueType="num">
                                      <p:cBhvr>
                                        <p:cTn id="21" dur="750" fill="hold"/>
                                        <p:tgtEl>
                                          <p:spTgt spid="1048623"/>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0"/>
                                  </p:stCondLst>
                                  <p:childTnLst>
                                    <p:set>
                                      <p:cBhvr>
                                        <p:cTn id="24" dur="1" fill="hold">
                                          <p:stCondLst>
                                            <p:cond delay="0"/>
                                          </p:stCondLst>
                                        </p:cTn>
                                        <p:tgtEl>
                                          <p:spTgt spid="1048624"/>
                                        </p:tgtEl>
                                        <p:attrNameLst>
                                          <p:attrName>style.visibility</p:attrName>
                                        </p:attrNameLst>
                                      </p:cBhvr>
                                      <p:to>
                                        <p:strVal val="visible"/>
                                      </p:to>
                                    </p:set>
                                    <p:animEffect transition="in" filter="fade">
                                      <p:cBhvr>
                                        <p:cTn id="25" dur="750"/>
                                        <p:tgtEl>
                                          <p:spTgt spid="1048624"/>
                                        </p:tgtEl>
                                      </p:cBhvr>
                                    </p:animEffect>
                                    <p:anim calcmode="lin" valueType="num">
                                      <p:cBhvr>
                                        <p:cTn id="26" dur="750" fill="hold"/>
                                        <p:tgtEl>
                                          <p:spTgt spid="1048624"/>
                                        </p:tgtEl>
                                        <p:attrNameLst>
                                          <p:attrName>ppt_x</p:attrName>
                                        </p:attrNameLst>
                                      </p:cBhvr>
                                      <p:tavLst>
                                        <p:tav tm="0">
                                          <p:val>
                                            <p:strVal val="#ppt_x"/>
                                          </p:val>
                                        </p:tav>
                                        <p:tav tm="100000">
                                          <p:val>
                                            <p:strVal val="#ppt_x"/>
                                          </p:val>
                                        </p:tav>
                                      </p:tavLst>
                                    </p:anim>
                                    <p:anim calcmode="lin" valueType="num">
                                      <p:cBhvr>
                                        <p:cTn id="27" dur="750" fill="hold"/>
                                        <p:tgtEl>
                                          <p:spTgt spid="10486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1" grpId="0" animBg="1"/>
      <p:bldP spid="1048622" grpId="0" animBg="1"/>
      <p:bldP spid="1048623" grpId="0" animBg="1"/>
      <p:bldP spid="10486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ocuments\20200813_110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67" y="152400"/>
            <a:ext cx="9838266" cy="65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29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Figure 57.2_label_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734" y="592667"/>
            <a:ext cx="9939867" cy="536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46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9CF4-C491-E44C-95EB-55AEF8FAF10B}"/>
              </a:ext>
            </a:extLst>
          </p:cNvPr>
          <p:cNvSpPr>
            <a:spLocks noGrp="1"/>
          </p:cNvSpPr>
          <p:nvPr>
            <p:ph type="title"/>
          </p:nvPr>
        </p:nvSpPr>
        <p:spPr/>
        <p:txBody>
          <a:bodyPr/>
          <a:lstStyle/>
          <a:p>
            <a:r>
              <a:rPr lang="en-US"/>
              <a:t>Management</a:t>
            </a:r>
          </a:p>
        </p:txBody>
      </p:sp>
      <p:pic>
        <p:nvPicPr>
          <p:cNvPr id="4" name="Picture 4">
            <a:extLst>
              <a:ext uri="{FF2B5EF4-FFF2-40B4-BE49-F238E27FC236}">
                <a16:creationId xmlns:a16="http://schemas.microsoft.com/office/drawing/2014/main" id="{B8596C1D-F854-AC4A-8D98-3707D7E722DC}"/>
              </a:ext>
            </a:extLst>
          </p:cNvPr>
          <p:cNvPicPr>
            <a:picLocks noGrp="1" noChangeAspect="1"/>
          </p:cNvPicPr>
          <p:nvPr>
            <p:ph idx="1"/>
          </p:nvPr>
        </p:nvPicPr>
        <p:blipFill>
          <a:blip r:embed="rId2"/>
          <a:stretch>
            <a:fillRect/>
          </a:stretch>
        </p:blipFill>
        <p:spPr>
          <a:xfrm>
            <a:off x="1696471" y="1438672"/>
            <a:ext cx="6558394" cy="4809728"/>
          </a:xfrm>
        </p:spPr>
      </p:pic>
    </p:spTree>
    <p:extLst>
      <p:ext uri="{BB962C8B-B14F-4D97-AF65-F5344CB8AC3E}">
        <p14:creationId xmlns:p14="http://schemas.microsoft.com/office/powerpoint/2010/main" val="1923734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C2A7F73C-83C7-4872-A5BE-9DF00ACD23E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3B45BD2-6C47-4C85-9274-9909D65303B8}"/>
              </a:ext>
            </a:extLst>
          </p:cNvPr>
          <p:cNvSpPr>
            <a:spLocks noGrp="1"/>
          </p:cNvSpPr>
          <p:nvPr>
            <p:ph type="title" idx="1"/>
          </p:nvPr>
        </p:nvSpPr>
        <p:spPr/>
        <p:txBody>
          <a:bodyPr rtlCol="0"/>
          <a:lstStyle/>
          <a:p>
            <a:r>
              <a:rPr lang="en-US" b="0" dirty="0">
                <a:latin typeface="Kaushan Script"/>
              </a:rPr>
              <a:t>MANAGEMENT</a:t>
            </a:r>
            <a:r>
              <a:rPr lang="en-US" dirty="0"/>
              <a:t> </a:t>
            </a:r>
          </a:p>
        </p:txBody>
      </p:sp>
      <p:sp>
        <p:nvSpPr>
          <p:cNvPr id="3" name="Slide Number Placeholder 5">
            <a:extLst>
              <a:ext uri="{00D67839-305E-44D7-A293-B7DB080DC2DA}">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4CE1F3C-6C95-4CC4-B430-6223E2B79B68}"/>
              </a:ext>
            </a:extLst>
          </p:cNvPr>
          <p:cNvSpPr>
            <a:spLocks noGrp="1"/>
          </p:cNvSpPr>
          <p:nvPr>
            <p:ph type="sldNum" sz="quarter" idx="2"/>
          </p:nvPr>
        </p:nvSpPr>
        <p:spPr/>
        <p:txBody>
          <a:bodyPr rtlCol="0"/>
          <a:lstStyle/>
          <a:p>
            <a:fld id="{B3517ABF-0026-472B-A6AE-08796450ACFE}" type="slidenum">
              <a:rPr/>
              <a:pPr/>
              <a:t>55</a:t>
            </a:fld>
            <a:endParaRPr lang="en-US" dirty="0"/>
          </a:p>
        </p:txBody>
      </p:sp>
      <p:sp>
        <p:nvSpPr>
          <p:cNvPr id="4" name="Date Placeholder 3">
            <a:extLst>
              <a:ext uri="{CEAEE063-8D16-4A76-AC62-C92CC5C9939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584FDD86-E9D1-475A-AD65-94F3B810ECE6}"/>
              </a:ext>
            </a:extLst>
          </p:cNvPr>
          <p:cNvSpPr>
            <a:spLocks noGrp="1"/>
          </p:cNvSpPr>
          <p:nvPr>
            <p:ph type="dt" sz="half" idx="3"/>
          </p:nvPr>
        </p:nvSpPr>
        <p:spPr/>
        <p:txBody>
          <a:bodyPr rtlCol="0"/>
          <a:lstStyle/>
          <a:p>
            <a:fld id="{6262D40E-88C0-4E69-A21C-011CE49EA07A}" type="datetime4">
              <a:rPr lang="en-US"/>
              <a:pPr/>
              <a:t>January 6, 2021</a:t>
            </a:fld>
            <a:endParaRPr lang="en-US" dirty="0"/>
          </a:p>
        </p:txBody>
      </p:sp>
      <p:sp>
        <p:nvSpPr>
          <p:cNvPr id="5" name="Footer Placeholder 4">
            <a:extLst>
              <a:ext uri="{D457CF6F-38EE-48E3-844B-BA9C8FE431BF}">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7866E4A-71F7-4BA9-96DF-62FBE37411EA}"/>
              </a:ext>
            </a:extLst>
          </p:cNvPr>
          <p:cNvSpPr>
            <a:spLocks noGrp="1"/>
          </p:cNvSpPr>
          <p:nvPr>
            <p:ph type="ftr" sz="quarter" idx="4"/>
          </p:nvPr>
        </p:nvSpPr>
        <p:spPr/>
        <p:txBody>
          <a:bodyPr rtlCol="0"/>
          <a:lstStyle/>
          <a:p>
            <a:r>
              <a:rPr lang="en-US" dirty="0"/>
              <a:t>Footer Message</a:t>
            </a:r>
          </a:p>
        </p:txBody>
      </p:sp>
      <p:pic>
        <p:nvPicPr>
          <p:cNvPr id="6" name="Picture 5">
            <a:extLst>
              <a:ext uri="{3BEE1D66-479C-4A5A-988C-F7CDA25504F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E7D49EB-2E5C-4236-8D5E-02D631AB00F1}"/>
              </a:ext>
            </a:extLst>
          </p:cNvPr>
          <p:cNvPicPr>
            <a:picLocks noChangeAspect="1"/>
          </p:cNvPicPr>
          <p:nvPr/>
        </p:nvPicPr>
        <p:blipFill>
          <a:blip r:embed="rId2"/>
          <a:stretch>
            <a:fillRect/>
          </a:stretch>
        </p:blipFill>
        <p:spPr>
          <a:xfrm>
            <a:off x="2525817" y="997688"/>
            <a:ext cx="7514487" cy="5479313"/>
          </a:xfrm>
          <a:prstGeom prst="rect">
            <a:avLst/>
          </a:prstGeom>
        </p:spPr>
      </p:pic>
    </p:spTree>
    <p:extLst>
      <p:ext uri="{BB962C8B-B14F-4D97-AF65-F5344CB8AC3E}">
        <p14:creationId xmlns:p14="http://schemas.microsoft.com/office/powerpoint/2010/main" val="2411151945"/>
      </p:ext>
      <p:ext uri="{7AE39B81-103A-4C69-A2DB-D3BB0458733A}">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84FB900A-2F6D-4B6E-BDF9-82FEF56CF940}">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8B96EFC-1F65-484E-ACDE-A253E54E8759}"/>
              </a:ext>
            </a:extLst>
          </p:cNvPr>
          <p:cNvSpPr>
            <a:spLocks noGrp="1"/>
          </p:cNvSpPr>
          <p:nvPr>
            <p:ph type="sldNum" sz="quarter" idx="2"/>
          </p:nvPr>
        </p:nvSpPr>
        <p:spPr/>
        <p:txBody>
          <a:bodyPr rtlCol="0"/>
          <a:lstStyle/>
          <a:p>
            <a:fld id="{5684C76A-A144-4D0C-B8FC-93392D6146CA}" type="slidenum">
              <a:rPr/>
              <a:pPr/>
              <a:t>56</a:t>
            </a:fld>
            <a:endParaRPr lang="en-US" dirty="0"/>
          </a:p>
        </p:txBody>
      </p:sp>
      <p:sp>
        <p:nvSpPr>
          <p:cNvPr id="3" name="Date Placeholder 3">
            <a:extLst>
              <a:ext uri="{3859E5AA-080F-4949-8426-BBFE61F2D929}">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C3EA14C-FB9A-4900-8483-66A2927C3F20}"/>
              </a:ext>
            </a:extLst>
          </p:cNvPr>
          <p:cNvSpPr>
            <a:spLocks noGrp="1"/>
          </p:cNvSpPr>
          <p:nvPr>
            <p:ph type="dt" sz="half" idx="3"/>
          </p:nvPr>
        </p:nvSpPr>
        <p:spPr/>
        <p:txBody>
          <a:bodyPr rtlCol="0"/>
          <a:lstStyle/>
          <a:p>
            <a:fld id="{182F1774-AA2C-457D-82B2-FBE786D95D84}" type="datetime4">
              <a:rPr lang="en-US"/>
              <a:pPr/>
              <a:t>January 6, 2021</a:t>
            </a:fld>
            <a:endParaRPr lang="en-US" dirty="0"/>
          </a:p>
        </p:txBody>
      </p:sp>
      <p:sp>
        <p:nvSpPr>
          <p:cNvPr id="4" name="Footer Placeholder 4">
            <a:extLst>
              <a:ext uri="{F1FE64A6-4735-41D1-A1FA-DCE36AD76A08}">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7258D48-3A58-4842-B17B-B59203E92015}"/>
              </a:ext>
            </a:extLst>
          </p:cNvPr>
          <p:cNvSpPr>
            <a:spLocks noGrp="1"/>
          </p:cNvSpPr>
          <p:nvPr>
            <p:ph type="ftr" sz="quarter" idx="4"/>
          </p:nvPr>
        </p:nvSpPr>
        <p:spPr/>
        <p:txBody>
          <a:bodyPr rtlCol="0"/>
          <a:lstStyle/>
          <a:p>
            <a:r>
              <a:rPr lang="en-US" dirty="0"/>
              <a:t>Footer Message</a:t>
            </a:r>
          </a:p>
        </p:txBody>
      </p:sp>
      <p:pic>
        <p:nvPicPr>
          <p:cNvPr id="5" name="Picture 4">
            <a:extLst>
              <a:ext uri="{2FF8D724-3E73-414D-B1DB-4B4CD18BEDE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73C070A-3A65-4667-925A-2A5A20D20687}"/>
              </a:ext>
            </a:extLst>
          </p:cNvPr>
          <p:cNvPicPr>
            <a:picLocks noChangeAspect="1"/>
          </p:cNvPicPr>
          <p:nvPr/>
        </p:nvPicPr>
        <p:blipFill>
          <a:blip r:embed="rId2"/>
          <a:stretch>
            <a:fillRect/>
          </a:stretch>
        </p:blipFill>
        <p:spPr>
          <a:xfrm>
            <a:off x="1455869" y="482595"/>
            <a:ext cx="9280263" cy="6375404"/>
          </a:xfrm>
          <a:prstGeom prst="rect">
            <a:avLst/>
          </a:prstGeom>
        </p:spPr>
      </p:pic>
    </p:spTree>
    <p:extLst>
      <p:ext uri="{BB962C8B-B14F-4D97-AF65-F5344CB8AC3E}">
        <p14:creationId xmlns:p14="http://schemas.microsoft.com/office/powerpoint/2010/main" val="897262682"/>
      </p:ext>
      <p:ext uri="{5EAD7C50-D208-4EF6-8161-0E6542FA7AE8}">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170E4-A7C1-4EA6-8181-4BABE031DBD5}"/>
              </a:ext>
            </a:extLst>
          </p:cNvPr>
          <p:cNvSpPr>
            <a:spLocks noGrp="1"/>
          </p:cNvSpPr>
          <p:nvPr>
            <p:ph idx="1"/>
          </p:nvPr>
        </p:nvSpPr>
        <p:spPr>
          <a:xfrm>
            <a:off x="685800" y="278296"/>
            <a:ext cx="10820400" cy="5940389"/>
          </a:xfrm>
        </p:spPr>
        <p:txBody>
          <a:bodyPr>
            <a:normAutofit/>
          </a:bodyPr>
          <a:lstStyle/>
          <a:p>
            <a:pPr marL="68580" indent="0">
              <a:buNone/>
            </a:pPr>
            <a:r>
              <a:rPr lang="en-IN" sz="3200" b="1" dirty="0">
                <a:solidFill>
                  <a:srgbClr val="92D050"/>
                </a:solidFill>
                <a:latin typeface="Times New Roman" panose="02020603050405020304" pitchFamily="18" charset="0"/>
                <a:cs typeface="Times New Roman" panose="02020603050405020304" pitchFamily="18" charset="0"/>
              </a:rPr>
              <a:t>MANAGEMENT IN </a:t>
            </a:r>
            <a:r>
              <a:rPr lang="en-IN" sz="3200" b="1" dirty="0" smtClean="0">
                <a:solidFill>
                  <a:srgbClr val="92D050"/>
                </a:solidFill>
                <a:latin typeface="Times New Roman" panose="02020603050405020304" pitchFamily="18" charset="0"/>
                <a:cs typeface="Times New Roman" panose="02020603050405020304" pitchFamily="18" charset="0"/>
              </a:rPr>
              <a:t>LABOR:</a:t>
            </a:r>
          </a:p>
          <a:p>
            <a:r>
              <a:rPr lang="en-IN" sz="2800" dirty="0" smtClean="0">
                <a:latin typeface="Times New Roman" panose="02020603050405020304" pitchFamily="18" charset="0"/>
                <a:cs typeface="Times New Roman" panose="02020603050405020304" pitchFamily="18" charset="0"/>
              </a:rPr>
              <a:t>Principle</a:t>
            </a:r>
            <a:r>
              <a:rPr lang="en-IN" sz="2800" dirty="0">
                <a:latin typeface="Times New Roman" panose="02020603050405020304" pitchFamily="18" charset="0"/>
                <a:cs typeface="Times New Roman" panose="02020603050405020304" pitchFamily="18" charset="0"/>
              </a:rPr>
              <a:t>:</a:t>
            </a:r>
          </a:p>
          <a:p>
            <a:pPr marL="868680" lvl="1" indent="-571500">
              <a:buFont typeface="+mj-lt"/>
              <a:buAutoNum type="romanLcPeriod"/>
            </a:pPr>
            <a:r>
              <a:rPr lang="en-IN" sz="2600" dirty="0">
                <a:latin typeface="Times New Roman" panose="02020603050405020304" pitchFamily="18" charset="0"/>
                <a:cs typeface="Times New Roman" panose="02020603050405020304" pitchFamily="18" charset="0"/>
              </a:rPr>
              <a:t>To prevent birth asphyxia and development of RDS</a:t>
            </a:r>
          </a:p>
          <a:p>
            <a:pPr marL="868680" lvl="1" indent="-571500">
              <a:buFont typeface="+mj-lt"/>
              <a:buAutoNum type="romanLcPeriod"/>
            </a:pPr>
            <a:r>
              <a:rPr lang="en-IN" sz="2600" dirty="0">
                <a:latin typeface="Times New Roman" panose="02020603050405020304" pitchFamily="18" charset="0"/>
                <a:cs typeface="Times New Roman" panose="02020603050405020304" pitchFamily="18" charset="0"/>
              </a:rPr>
              <a:t>To  prevent birth trauma .</a:t>
            </a:r>
          </a:p>
        </p:txBody>
      </p:sp>
      <p:pic>
        <p:nvPicPr>
          <p:cNvPr id="5" name="Picture 4">
            <a:extLst>
              <a:ext uri="{FF2B5EF4-FFF2-40B4-BE49-F238E27FC236}">
                <a16:creationId xmlns:a16="http://schemas.microsoft.com/office/drawing/2014/main" id="{61DB02C6-BC73-475A-A05A-613A20347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461" y="2446799"/>
            <a:ext cx="7924799" cy="4094922"/>
          </a:xfrm>
          <a:prstGeom prst="rect">
            <a:avLst/>
          </a:prstGeom>
        </p:spPr>
      </p:pic>
    </p:spTree>
    <p:extLst>
      <p:ext uri="{BB962C8B-B14F-4D97-AF65-F5344CB8AC3E}">
        <p14:creationId xmlns:p14="http://schemas.microsoft.com/office/powerpoint/2010/main" val="1333553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65" y="1145077"/>
            <a:ext cx="8693239" cy="954107"/>
          </a:xfrm>
          <a:prstGeom prst="rect">
            <a:avLst/>
          </a:prstGeom>
        </p:spPr>
        <p:txBody>
          <a:bodyPr wrap="square">
            <a:spAutoFit/>
          </a:bodyPr>
          <a:lstStyle/>
          <a:p>
            <a:pPr algn="ctr"/>
            <a:r>
              <a:rPr lang="en-US" sz="2800" b="1" u="sng" dirty="0" smtClean="0"/>
              <a:t>PRINCIPLES IN MANAGEMENT OF PRETERM LABOR </a:t>
            </a:r>
            <a:endParaRPr lang="en-IN" sz="2800" b="1" u="sng" dirty="0"/>
          </a:p>
        </p:txBody>
      </p:sp>
      <p:pic>
        <p:nvPicPr>
          <p:cNvPr id="3" name="Picture 2"/>
          <p:cNvPicPr>
            <a:picLocks noChangeAspect="1"/>
          </p:cNvPicPr>
          <p:nvPr/>
        </p:nvPicPr>
        <p:blipFill>
          <a:blip r:embed="rId2"/>
          <a:stretch>
            <a:fillRect/>
          </a:stretch>
        </p:blipFill>
        <p:spPr>
          <a:xfrm>
            <a:off x="1931831" y="2099184"/>
            <a:ext cx="8306873" cy="3876613"/>
          </a:xfrm>
          <a:prstGeom prst="rect">
            <a:avLst/>
          </a:prstGeom>
        </p:spPr>
      </p:pic>
    </p:spTree>
    <p:extLst>
      <p:ext uri="{BB962C8B-B14F-4D97-AF65-F5344CB8AC3E}">
        <p14:creationId xmlns:p14="http://schemas.microsoft.com/office/powerpoint/2010/main" val="8233921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62B8-100B-594A-A16E-51398346E19A}"/>
              </a:ext>
            </a:extLst>
          </p:cNvPr>
          <p:cNvSpPr>
            <a:spLocks noGrp="1"/>
          </p:cNvSpPr>
          <p:nvPr>
            <p:ph type="title"/>
          </p:nvPr>
        </p:nvSpPr>
        <p:spPr>
          <a:xfrm>
            <a:off x="1414765" y="-2461646"/>
            <a:ext cx="10364451" cy="1596177"/>
          </a:xfrm>
        </p:spPr>
        <p:txBody>
          <a:bodyPr/>
          <a:lstStyle/>
          <a:p>
            <a:endParaRPr lang="en-US"/>
          </a:p>
        </p:txBody>
      </p:sp>
      <p:sp>
        <p:nvSpPr>
          <p:cNvPr id="3" name="Content Placeholder 2">
            <a:extLst>
              <a:ext uri="{FF2B5EF4-FFF2-40B4-BE49-F238E27FC236}">
                <a16:creationId xmlns:a16="http://schemas.microsoft.com/office/drawing/2014/main" id="{24B604CB-053E-6646-94B4-CAE424FA72BA}"/>
              </a:ext>
            </a:extLst>
          </p:cNvPr>
          <p:cNvSpPr>
            <a:spLocks noGrp="1"/>
          </p:cNvSpPr>
          <p:nvPr>
            <p:ph sz="quarter" idx="4294967295"/>
          </p:nvPr>
        </p:nvSpPr>
        <p:spPr>
          <a:xfrm>
            <a:off x="259773" y="964870"/>
            <a:ext cx="7477742" cy="5510893"/>
          </a:xfrm>
          <a:prstGeom prst="rect">
            <a:avLst/>
          </a:prstGeom>
        </p:spPr>
        <p:txBody>
          <a:bodyPr>
            <a:normAutofit/>
          </a:bodyPr>
          <a:lstStyle/>
          <a:p>
            <a:endParaRPr lang="en-GB" sz="2000" b="0" i="0">
              <a:solidFill>
                <a:srgbClr val="111111"/>
              </a:solidFill>
              <a:effectLst/>
              <a:latin typeface="Helvetica"/>
            </a:endParaRPr>
          </a:p>
          <a:p>
            <a:r>
              <a:rPr lang="en-GB" sz="2800" b="1" i="0">
                <a:solidFill>
                  <a:srgbClr val="111111"/>
                </a:solidFill>
                <a:effectLst/>
                <a:latin typeface="Helvetica"/>
              </a:rPr>
              <a:t>Eat a healthy diet.</a:t>
            </a:r>
            <a:r>
              <a:rPr lang="en-GB" sz="2800" b="0" i="0">
                <a:solidFill>
                  <a:srgbClr val="111111"/>
                </a:solidFill>
                <a:effectLst/>
                <a:latin typeface="Helvetica"/>
              </a:rPr>
              <a:t> Healthy pregnancy outcomes are generally associated with good nutrition. In addition, some research suggests that a diet high in polyunsaturated fatty acids (PUFAs) is associated with a lower risk of premature birth. PUFAs are found in nuts, seeds, fish and seed oils.</a:t>
            </a:r>
          </a:p>
        </p:txBody>
      </p:sp>
      <p:pic>
        <p:nvPicPr>
          <p:cNvPr id="4" name="Picture 4">
            <a:extLst>
              <a:ext uri="{FF2B5EF4-FFF2-40B4-BE49-F238E27FC236}">
                <a16:creationId xmlns:a16="http://schemas.microsoft.com/office/drawing/2014/main" id="{A9F958C1-7195-5748-A15C-12EC16A13DEB}"/>
              </a:ext>
            </a:extLst>
          </p:cNvPr>
          <p:cNvPicPr>
            <a:picLocks noChangeAspect="1"/>
          </p:cNvPicPr>
          <p:nvPr/>
        </p:nvPicPr>
        <p:blipFill>
          <a:blip r:embed="rId2"/>
          <a:stretch>
            <a:fillRect/>
          </a:stretch>
        </p:blipFill>
        <p:spPr>
          <a:xfrm>
            <a:off x="7737515" y="0"/>
            <a:ext cx="4427271" cy="6858000"/>
          </a:xfrm>
          <a:prstGeom prst="rect">
            <a:avLst/>
          </a:prstGeom>
        </p:spPr>
      </p:pic>
    </p:spTree>
    <p:extLst>
      <p:ext uri="{BB962C8B-B14F-4D97-AF65-F5344CB8AC3E}">
        <p14:creationId xmlns:p14="http://schemas.microsoft.com/office/powerpoint/2010/main" val="145226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2097158"/>
          <p:cNvPicPr>
            <a:picLocks/>
          </p:cNvPicPr>
          <p:nvPr/>
        </p:nvPicPr>
        <p:blipFill>
          <a:blip r:embed="rId2"/>
          <a:stretch>
            <a:fillRect/>
          </a:stretch>
        </p:blipFill>
        <p:spPr>
          <a:xfrm>
            <a:off x="1" y="1"/>
            <a:ext cx="6191250" cy="6858000"/>
          </a:xfrm>
          <a:prstGeom prst="rect">
            <a:avLst/>
          </a:prstGeom>
        </p:spPr>
      </p:pic>
      <p:pic>
        <p:nvPicPr>
          <p:cNvPr id="2097160" name="Picture 2097159"/>
          <p:cNvPicPr>
            <a:picLocks/>
          </p:cNvPicPr>
          <p:nvPr/>
        </p:nvPicPr>
        <p:blipFill>
          <a:blip r:embed="rId3"/>
          <a:stretch>
            <a:fillRect/>
          </a:stretch>
        </p:blipFill>
        <p:spPr>
          <a:xfrm>
            <a:off x="6134101" y="0"/>
            <a:ext cx="6057900"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DE56-EBAF-AC40-927E-DF4151AFC851}"/>
              </a:ext>
            </a:extLst>
          </p:cNvPr>
          <p:cNvSpPr>
            <a:spLocks noGrp="1"/>
          </p:cNvSpPr>
          <p:nvPr>
            <p:ph type="title"/>
          </p:nvPr>
        </p:nvSpPr>
        <p:spPr>
          <a:xfrm>
            <a:off x="913775" y="618517"/>
            <a:ext cx="10364451" cy="309243"/>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BC6AE9B0-7B64-C947-BF41-FB8CDC1BB3B9}"/>
              </a:ext>
            </a:extLst>
          </p:cNvPr>
          <p:cNvSpPr>
            <a:spLocks noGrp="1"/>
          </p:cNvSpPr>
          <p:nvPr>
            <p:ph sz="quarter" idx="4294967295"/>
          </p:nvPr>
        </p:nvSpPr>
        <p:spPr>
          <a:xfrm>
            <a:off x="649432" y="1465860"/>
            <a:ext cx="10075471" cy="4935682"/>
          </a:xfrm>
          <a:prstGeom prst="rect">
            <a:avLst/>
          </a:prstGeom>
        </p:spPr>
        <p:txBody>
          <a:bodyPr>
            <a:normAutofit/>
          </a:bodyPr>
          <a:lstStyle/>
          <a:p>
            <a:r>
              <a:rPr lang="en-GB" sz="2400" b="1" i="0">
                <a:solidFill>
                  <a:srgbClr val="111111"/>
                </a:solidFill>
                <a:effectLst/>
                <a:latin typeface="Helvetica"/>
              </a:rPr>
              <a:t>Avoid risky substances.</a:t>
            </a:r>
            <a:r>
              <a:rPr lang="en-GB" sz="2400" b="0" i="0">
                <a:solidFill>
                  <a:srgbClr val="111111"/>
                </a:solidFill>
                <a:effectLst/>
                <a:latin typeface="Helvetica"/>
              </a:rPr>
              <a:t> If you smoke, quit. Ask your health care provider about a smoking cessation program. Illicit drugs are off-limits, too.</a:t>
            </a:r>
            <a:endParaRPr lang="en-US" sz="2400" b="0" i="0">
              <a:solidFill>
                <a:srgbClr val="111111"/>
              </a:solidFill>
              <a:effectLst/>
              <a:latin typeface="Helvetica"/>
            </a:endParaRPr>
          </a:p>
          <a:p>
            <a:endParaRPr lang="en-GB" sz="2400" b="0" i="0">
              <a:solidFill>
                <a:srgbClr val="111111"/>
              </a:solidFill>
              <a:effectLst/>
              <a:latin typeface="Helvetica"/>
            </a:endParaRPr>
          </a:p>
          <a:p>
            <a:r>
              <a:rPr lang="en-GB" sz="2400" b="1" i="0">
                <a:solidFill>
                  <a:srgbClr val="111111"/>
                </a:solidFill>
                <a:effectLst/>
                <a:latin typeface="Helvetica"/>
              </a:rPr>
              <a:t>Consider pregnancy spacing.</a:t>
            </a:r>
            <a:r>
              <a:rPr lang="en-GB" sz="2400" b="0" i="0">
                <a:solidFill>
                  <a:srgbClr val="111111"/>
                </a:solidFill>
                <a:effectLst/>
                <a:latin typeface="Helvetica"/>
              </a:rPr>
              <a:t> Some research suggests a link between pregnancies spaced less than six months apart, or more than 59 months apart, and an increased risk of premature birth. Consider talking to your health care provider about pregnancy spacing.</a:t>
            </a:r>
          </a:p>
        </p:txBody>
      </p:sp>
    </p:spTree>
    <p:extLst>
      <p:ext uri="{BB962C8B-B14F-4D97-AF65-F5344CB8AC3E}">
        <p14:creationId xmlns:p14="http://schemas.microsoft.com/office/powerpoint/2010/main" val="1302854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2438400" cy="4525963"/>
          </a:xfrm>
        </p:spPr>
        <p:txBody>
          <a:bodyPr/>
          <a:lstStyle/>
          <a:p>
            <a:endParaRPr lang="en-US" dirty="0"/>
          </a:p>
        </p:txBody>
      </p:sp>
      <p:sp>
        <p:nvSpPr>
          <p:cNvPr id="2" name="Title 1"/>
          <p:cNvSpPr>
            <a:spLocks noGrp="1"/>
          </p:cNvSpPr>
          <p:nvPr>
            <p:ph type="title"/>
          </p:nvPr>
        </p:nvSpPr>
        <p:spPr/>
        <p:txBody>
          <a:bodyPr/>
          <a:lstStyle/>
          <a:p>
            <a:r>
              <a:rPr lang="en-US" dirty="0" smtClean="0"/>
              <a:t>PREVENTION</a:t>
            </a:r>
            <a:endParaRPr lang="en-US" dirty="0"/>
          </a:p>
        </p:txBody>
      </p:sp>
      <p:pic>
        <p:nvPicPr>
          <p:cNvPr id="18434" name="Picture 2" descr="Prevention of preterm birth: Harnessing science to address the ..."/>
          <p:cNvPicPr>
            <a:picLocks noChangeAspect="1" noChangeArrowheads="1"/>
          </p:cNvPicPr>
          <p:nvPr/>
        </p:nvPicPr>
        <p:blipFill>
          <a:blip r:embed="rId2"/>
          <a:srcRect/>
          <a:stretch>
            <a:fillRect/>
          </a:stretch>
        </p:blipFill>
        <p:spPr bwMode="auto">
          <a:xfrm>
            <a:off x="609600" y="1600200"/>
            <a:ext cx="11074400" cy="4876800"/>
          </a:xfrm>
          <a:prstGeom prst="rect">
            <a:avLst/>
          </a:prstGeom>
          <a:noFill/>
        </p:spPr>
      </p:pic>
    </p:spTree>
    <p:extLst>
      <p:ext uri="{BB962C8B-B14F-4D97-AF65-F5344CB8AC3E}">
        <p14:creationId xmlns:p14="http://schemas.microsoft.com/office/powerpoint/2010/main" val="30548503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3F01CE77-5035-4213-BE28-07801416621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97409981-4749-46FD-B08D-305BACE946F3}"/>
              </a:ext>
            </a:extLst>
          </p:cNvPr>
          <p:cNvSpPr>
            <a:spLocks noGrp="1"/>
          </p:cNvSpPr>
          <p:nvPr>
            <p:ph type="body"/>
          </p:nvPr>
        </p:nvSpPr>
        <p:spPr>
          <a:xfrm>
            <a:off x="1016000" y="2168373"/>
            <a:ext cx="6226173" cy="3549649"/>
          </a:xfrm>
        </p:spPr>
        <p:txBody>
          <a:bodyPr rtlCol="0"/>
          <a:lstStyle/>
          <a:p>
            <a:pPr>
              <a:buFont typeface="Wingdings"/>
              <a:buChar char=""/>
            </a:pPr>
            <a:r>
              <a:rPr lang="en-US" dirty="0"/>
              <a:t>Bed rest in left lateral position</a:t>
            </a:r>
          </a:p>
          <a:p>
            <a:pPr>
              <a:buFont typeface="Wingdings"/>
              <a:buChar char=""/>
            </a:pPr>
            <a:r>
              <a:rPr lang="en-US" dirty="0"/>
              <a:t>Adequate hydration</a:t>
            </a:r>
          </a:p>
          <a:p>
            <a:pPr>
              <a:buFont typeface="Wingdings"/>
              <a:buChar char=""/>
            </a:pPr>
            <a:r>
              <a:rPr lang="en-US" dirty="0"/>
              <a:t>Glucocorticoids</a:t>
            </a:r>
          </a:p>
          <a:p>
            <a:pPr>
              <a:buFont typeface="Wingdings"/>
              <a:buChar char=""/>
            </a:pPr>
            <a:r>
              <a:rPr lang="en-US" dirty="0"/>
              <a:t>Prophylactic Cervical circlage (in some cases)</a:t>
            </a:r>
          </a:p>
          <a:p>
            <a:pPr>
              <a:buFont typeface="Wingdings"/>
              <a:buChar char=""/>
            </a:pPr>
            <a:r>
              <a:rPr lang="en-US" dirty="0"/>
              <a:t>Tocolytics</a:t>
            </a:r>
          </a:p>
        </p:txBody>
      </p:sp>
      <p:sp>
        <p:nvSpPr>
          <p:cNvPr id="3" name="Título 1">
            <a:extLst>
              <a:ext uri="{F8567CBE-2E7F-46EF-B164-8A5E6FCDEE8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B2818EB6-0FC9-4EE4-90CE-D5ED1D6A236F}"/>
              </a:ext>
            </a:extLst>
          </p:cNvPr>
          <p:cNvSpPr>
            <a:spLocks noGrp="1"/>
          </p:cNvSpPr>
          <p:nvPr>
            <p:ph type="title" idx="3"/>
          </p:nvPr>
        </p:nvSpPr>
        <p:spPr>
          <a:xfrm>
            <a:off x="381000" y="381001"/>
            <a:ext cx="10668000" cy="1101572"/>
          </a:xfrm>
        </p:spPr>
        <p:txBody>
          <a:bodyPr rtlCol="0"/>
          <a:lstStyle/>
          <a:p>
            <a:r>
              <a:rPr lang="en-US" b="0" dirty="0">
                <a:latin typeface="Kaushan Script"/>
              </a:rPr>
              <a:t>MEASURES TO ARREST PRETERM LABOUR</a:t>
            </a:r>
          </a:p>
        </p:txBody>
      </p:sp>
      <p:sp>
        <p:nvSpPr>
          <p:cNvPr id="4" name="Slide Number Placeholder 5">
            <a:extLst>
              <a:ext uri="{3CF14399-0B54-4D98-A444-62AC8EDD739E}">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F6E603D2-3D21-49C2-9CA0-509143C3AFC5}"/>
              </a:ext>
            </a:extLst>
          </p:cNvPr>
          <p:cNvSpPr>
            <a:spLocks noGrp="1"/>
          </p:cNvSpPr>
          <p:nvPr>
            <p:ph type="sldNum" sz="quarter" idx="4"/>
          </p:nvPr>
        </p:nvSpPr>
        <p:spPr/>
        <p:txBody>
          <a:bodyPr rtlCol="0"/>
          <a:lstStyle/>
          <a:p>
            <a:fld id="{8007DAFD-1322-4180-9355-E26B9DBB049B}" type="slidenum">
              <a:rPr/>
              <a:pPr/>
              <a:t>62</a:t>
            </a:fld>
            <a:endParaRPr lang="en-US" dirty="0"/>
          </a:p>
        </p:txBody>
      </p:sp>
      <p:sp>
        <p:nvSpPr>
          <p:cNvPr id="5" name="Date Placeholder 3">
            <a:extLst>
              <a:ext uri="{81CE19C7-179E-4F29-8EDB-E7A4E6CF82B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86B708A0-D507-418C-8C47-E441F6F4337C}"/>
              </a:ext>
            </a:extLst>
          </p:cNvPr>
          <p:cNvSpPr>
            <a:spLocks noGrp="1"/>
          </p:cNvSpPr>
          <p:nvPr>
            <p:ph type="dt" sz="half" idx="5"/>
          </p:nvPr>
        </p:nvSpPr>
        <p:spPr/>
        <p:txBody>
          <a:bodyPr rtlCol="0"/>
          <a:lstStyle/>
          <a:p>
            <a:fld id="{15AFB10A-C279-499D-B7A4-33020263A3DF}" type="datetime4">
              <a:rPr lang="en-US"/>
              <a:pPr/>
              <a:t>January 6, 2021</a:t>
            </a:fld>
            <a:endParaRPr lang="en-US" dirty="0"/>
          </a:p>
        </p:txBody>
      </p:sp>
    </p:spTree>
    <p:extLst>
      <p:ext uri="{BB962C8B-B14F-4D97-AF65-F5344CB8AC3E}">
        <p14:creationId xmlns:p14="http://schemas.microsoft.com/office/powerpoint/2010/main" val="3343877246"/>
      </p:ext>
      <p:ext uri="{E909DD52-A75D-4857-A9DA-53D9096FC34D}">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048639"/>
          <p:cNvSpPr>
            <a:spLocks noGrp="1"/>
          </p:cNvSpPr>
          <p:nvPr>
            <p:ph type="title"/>
          </p:nvPr>
        </p:nvSpPr>
        <p:spPr/>
        <p:txBody>
          <a:bodyPr/>
          <a:lstStyle/>
          <a:p>
            <a:r>
              <a:rPr lang="en-US"/>
              <a:t>Predictors of preterm labor</a:t>
            </a:r>
          </a:p>
        </p:txBody>
      </p:sp>
      <p:sp>
        <p:nvSpPr>
          <p:cNvPr id="1048641" name="Hexagon 1048640"/>
          <p:cNvSpPr/>
          <p:nvPr/>
        </p:nvSpPr>
        <p:spPr>
          <a:xfrm>
            <a:off x="361816" y="1588344"/>
            <a:ext cx="4094084" cy="3525007"/>
          </a:xfrm>
          <a:prstGeom prst="hexagon">
            <a:avLst/>
          </a:prstGeom>
          <a:solidFill>
            <a:srgbClr val="FFFFFF"/>
          </a:solidFill>
          <a:ln w="25400">
            <a:solidFill>
              <a:srgbClr val="3893E0"/>
            </a:solidFill>
          </a:ln>
        </p:spPr>
        <p:txBody>
          <a:bodyPr anchor="ctr"/>
          <a:lstStyle/>
          <a:p>
            <a:pPr algn="ctr"/>
            <a:r>
              <a:rPr lang="en-US" sz="2000" b="1">
                <a:solidFill>
                  <a:srgbClr val="CC0066"/>
                </a:solidFill>
              </a:rPr>
              <a:t>Clinical</a:t>
            </a:r>
            <a:r>
              <a:rPr lang="en-US" sz="2000">
                <a:solidFill>
                  <a:srgbClr val="CC0066"/>
                </a:solidFill>
              </a:rPr>
              <a:t> </a:t>
            </a:r>
            <a:r>
              <a:rPr lang="en-US" sz="2000" b="1">
                <a:solidFill>
                  <a:srgbClr val="CC0066"/>
                </a:solidFill>
              </a:rPr>
              <a:t>predictors</a:t>
            </a:r>
            <a:r>
              <a:rPr lang="en-US" sz="2000">
                <a:solidFill>
                  <a:srgbClr val="CC0066"/>
                </a:solidFill>
              </a:rPr>
              <a:t>: (i) History of prior preterm birth; (ii) Multiple</a:t>
            </a:r>
          </a:p>
          <a:p>
            <a:pPr algn="ctr"/>
            <a:r>
              <a:rPr lang="en-US" sz="2000">
                <a:solidFill>
                  <a:srgbClr val="CC0066"/>
                </a:solidFill>
              </a:rPr>
              <a:t>pregnancy; (iii) Presence of genital tract infection; (iv) Symptoms of PTL</a:t>
            </a:r>
          </a:p>
        </p:txBody>
      </p:sp>
      <p:sp>
        <p:nvSpPr>
          <p:cNvPr id="1048642" name="Hexagon 1048641"/>
          <p:cNvSpPr/>
          <p:nvPr/>
        </p:nvSpPr>
        <p:spPr>
          <a:xfrm>
            <a:off x="4455900" y="1683274"/>
            <a:ext cx="3691534" cy="3178411"/>
          </a:xfrm>
          <a:prstGeom prst="hexagon">
            <a:avLst/>
          </a:prstGeom>
          <a:solidFill>
            <a:srgbClr val="FFFFFF"/>
          </a:solidFill>
          <a:ln w="25400">
            <a:solidFill>
              <a:srgbClr val="3893E0"/>
            </a:solidFill>
          </a:ln>
        </p:spPr>
        <p:txBody>
          <a:bodyPr anchor="ctr"/>
          <a:lstStyle/>
          <a:p>
            <a:pPr algn="ctr"/>
            <a:r>
              <a:rPr lang="en-US" sz="2000" b="1">
                <a:solidFill>
                  <a:srgbClr val="CC0066"/>
                </a:solidFill>
              </a:rPr>
              <a:t>Biophysical</a:t>
            </a:r>
            <a:r>
              <a:rPr lang="en-US" sz="2000">
                <a:solidFill>
                  <a:srgbClr val="CC0066"/>
                </a:solidFill>
              </a:rPr>
              <a:t> </a:t>
            </a:r>
            <a:r>
              <a:rPr lang="en-US" sz="2000" b="1">
                <a:solidFill>
                  <a:srgbClr val="CC0066"/>
                </a:solidFill>
              </a:rPr>
              <a:t>predictors</a:t>
            </a:r>
            <a:r>
              <a:rPr lang="en-US" sz="2000">
                <a:solidFill>
                  <a:srgbClr val="CC0066"/>
                </a:solidFill>
              </a:rPr>
              <a:t>: (i) Uterine contractions (UC) &gt; 4/hr; (ii) Bishop score &gt; 4; (iii) Cervical length (TVS) &lt; 25 mm. </a:t>
            </a:r>
          </a:p>
        </p:txBody>
      </p:sp>
      <p:sp>
        <p:nvSpPr>
          <p:cNvPr id="1048643" name="Hexagon 1048642"/>
          <p:cNvSpPr/>
          <p:nvPr/>
        </p:nvSpPr>
        <p:spPr>
          <a:xfrm>
            <a:off x="8147434" y="1502476"/>
            <a:ext cx="3901521" cy="3359209"/>
          </a:xfrm>
          <a:prstGeom prst="hexagon">
            <a:avLst/>
          </a:prstGeom>
          <a:solidFill>
            <a:srgbClr val="FFFFFF"/>
          </a:solidFill>
          <a:ln w="25400">
            <a:solidFill>
              <a:srgbClr val="3893E0"/>
            </a:solidFill>
          </a:ln>
        </p:spPr>
        <p:txBody>
          <a:bodyPr anchor="ctr"/>
          <a:lstStyle/>
          <a:p>
            <a:pPr algn="ctr"/>
            <a:r>
              <a:rPr lang="en-US" sz="2000" b="1">
                <a:solidFill>
                  <a:srgbClr val="CC0066"/>
                </a:solidFill>
              </a:rPr>
              <a:t>Biochemical</a:t>
            </a:r>
            <a:r>
              <a:rPr lang="en-US" sz="2000" b="0">
                <a:solidFill>
                  <a:srgbClr val="CC0066"/>
                </a:solidFill>
              </a:rPr>
              <a:t> </a:t>
            </a:r>
            <a:r>
              <a:rPr lang="en-US" sz="2000" b="1">
                <a:solidFill>
                  <a:srgbClr val="CC0066"/>
                </a:solidFill>
              </a:rPr>
              <a:t>predictors</a:t>
            </a:r>
            <a:r>
              <a:rPr lang="en-US" sz="2000" b="0">
                <a:solidFill>
                  <a:srgbClr val="CC0066"/>
                </a:solidFill>
              </a:rPr>
              <a:t>: (i) Fetal fibronectin (fFN) in cervicovaginal discharge (see below) (ii) Others IL-6, IL-8, TNF-α.</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048643"/>
          <p:cNvSpPr>
            <a:spLocks noGrp="1"/>
          </p:cNvSpPr>
          <p:nvPr>
            <p:ph type="title"/>
          </p:nvPr>
        </p:nvSpPr>
        <p:spPr/>
        <p:txBody>
          <a:bodyPr/>
          <a:lstStyle/>
          <a:p>
            <a:r>
              <a:rPr lang="en-US"/>
              <a:t>Management flowchart</a:t>
            </a:r>
          </a:p>
        </p:txBody>
      </p:sp>
      <p:pic>
        <p:nvPicPr>
          <p:cNvPr id="2097164" name="Picture 2097163"/>
          <p:cNvPicPr>
            <a:picLocks/>
          </p:cNvPicPr>
          <p:nvPr/>
        </p:nvPicPr>
        <p:blipFill>
          <a:blip r:embed="rId2"/>
          <a:stretch>
            <a:fillRect/>
          </a:stretch>
        </p:blipFill>
        <p:spPr>
          <a:xfrm>
            <a:off x="314079" y="0"/>
            <a:ext cx="11563841" cy="6858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411162"/>
          </a:xfrm>
        </p:spPr>
        <p:txBody>
          <a:bodyPr>
            <a:normAutofit fontScale="90000"/>
          </a:bodyPr>
          <a:lstStyle/>
          <a:p>
            <a:r>
              <a:rPr lang="en-US" dirty="0" smtClean="0"/>
              <a:t>Predictors of preterm labor</a:t>
            </a:r>
            <a:endParaRPr lang="en-US" dirty="0"/>
          </a:p>
        </p:txBody>
      </p:sp>
      <p:graphicFrame>
        <p:nvGraphicFramePr>
          <p:cNvPr id="4" name="Content Placeholder 3"/>
          <p:cNvGraphicFramePr>
            <a:graphicFrameLocks noGrp="1"/>
          </p:cNvGraphicFramePr>
          <p:nvPr>
            <p:ph idx="1"/>
          </p:nvPr>
        </p:nvGraphicFramePr>
        <p:xfrm>
          <a:off x="1524000" y="1371600"/>
          <a:ext cx="9999133" cy="4419600"/>
        </p:xfrm>
        <a:graphic>
          <a:graphicData uri="http://schemas.openxmlformats.org/drawingml/2006/table">
            <a:tbl>
              <a:tblPr firstRow="1" bandRow="1">
                <a:tableStyleId>{5C22544A-7EE6-4342-B048-85BDC9FD1C3A}</a:tableStyleId>
              </a:tblPr>
              <a:tblGrid>
                <a:gridCol w="4470400">
                  <a:extLst>
                    <a:ext uri="{9D8B030D-6E8A-4147-A177-3AD203B41FA5}">
                      <a16:colId xmlns:a16="http://schemas.microsoft.com/office/drawing/2014/main" val="20000"/>
                    </a:ext>
                  </a:extLst>
                </a:gridCol>
                <a:gridCol w="5528733">
                  <a:extLst>
                    <a:ext uri="{9D8B030D-6E8A-4147-A177-3AD203B41FA5}">
                      <a16:colId xmlns:a16="http://schemas.microsoft.com/office/drawing/2014/main" val="20001"/>
                    </a:ext>
                  </a:extLst>
                </a:gridCol>
              </a:tblGrid>
              <a:tr h="1473200">
                <a:tc>
                  <a:txBody>
                    <a:bodyPr/>
                    <a:lstStyle/>
                    <a:p>
                      <a:r>
                        <a:rPr lang="en-US" dirty="0" smtClean="0"/>
                        <a:t>A. CLINICAL PREDICTORS</a:t>
                      </a:r>
                      <a:endParaRPr lang="en-US" dirty="0"/>
                    </a:p>
                  </a:txBody>
                  <a:tcPr marL="121920" marR="121920"/>
                </a:tc>
                <a:tc>
                  <a:txBody>
                    <a:bodyPr/>
                    <a:lstStyle/>
                    <a:p>
                      <a:r>
                        <a:rPr lang="en-US" dirty="0" smtClean="0"/>
                        <a:t>H/O  prior preterm birth  </a:t>
                      </a:r>
                    </a:p>
                    <a:p>
                      <a:r>
                        <a:rPr lang="en-US" dirty="0" smtClean="0"/>
                        <a:t>Multiple pregnancy</a:t>
                      </a:r>
                    </a:p>
                    <a:p>
                      <a:r>
                        <a:rPr lang="en-US" dirty="0" smtClean="0"/>
                        <a:t>Presence of genital tract</a:t>
                      </a:r>
                      <a:r>
                        <a:rPr lang="en-US" baseline="0" dirty="0" smtClean="0"/>
                        <a:t> infection</a:t>
                      </a:r>
                    </a:p>
                    <a:p>
                      <a:endParaRPr lang="en-US" dirty="0"/>
                    </a:p>
                  </a:txBody>
                  <a:tcPr marL="121920" marR="121920"/>
                </a:tc>
                <a:extLst>
                  <a:ext uri="{0D108BD9-81ED-4DB2-BD59-A6C34878D82A}">
                    <a16:rowId xmlns:a16="http://schemas.microsoft.com/office/drawing/2014/main" val="10000"/>
                  </a:ext>
                </a:extLst>
              </a:tr>
              <a:tr h="1473200">
                <a:tc>
                  <a:txBody>
                    <a:bodyPr/>
                    <a:lstStyle/>
                    <a:p>
                      <a:r>
                        <a:rPr lang="en-US" dirty="0" smtClean="0"/>
                        <a:t>B. BIOPHYSICAL PREDICTORS</a:t>
                      </a:r>
                      <a:endParaRPr lang="en-US" dirty="0"/>
                    </a:p>
                  </a:txBody>
                  <a:tcPr marL="121920" marR="121920"/>
                </a:tc>
                <a:tc>
                  <a:txBody>
                    <a:bodyPr/>
                    <a:lstStyle/>
                    <a:p>
                      <a:r>
                        <a:rPr lang="en-US" dirty="0" smtClean="0"/>
                        <a:t>Uterine</a:t>
                      </a:r>
                      <a:r>
                        <a:rPr lang="en-US" baseline="0" dirty="0" smtClean="0"/>
                        <a:t> contractions &gt;4/hr</a:t>
                      </a:r>
                    </a:p>
                    <a:p>
                      <a:r>
                        <a:rPr lang="en-US" baseline="0" dirty="0" smtClean="0"/>
                        <a:t>Bishop score&gt;4</a:t>
                      </a:r>
                    </a:p>
                    <a:p>
                      <a:r>
                        <a:rPr lang="en-US" baseline="0" dirty="0" smtClean="0"/>
                        <a:t>Cervical  length &lt;25mm</a:t>
                      </a:r>
                    </a:p>
                    <a:p>
                      <a:endParaRPr lang="en-US" dirty="0"/>
                    </a:p>
                  </a:txBody>
                  <a:tcPr marL="121920" marR="121920"/>
                </a:tc>
                <a:extLst>
                  <a:ext uri="{0D108BD9-81ED-4DB2-BD59-A6C34878D82A}">
                    <a16:rowId xmlns:a16="http://schemas.microsoft.com/office/drawing/2014/main" val="10001"/>
                  </a:ext>
                </a:extLst>
              </a:tr>
              <a:tr h="1473200">
                <a:tc>
                  <a:txBody>
                    <a:bodyPr/>
                    <a:lstStyle/>
                    <a:p>
                      <a:r>
                        <a:rPr lang="en-US" dirty="0" smtClean="0"/>
                        <a:t>C.BIOCHEMICAL PREDICTORS</a:t>
                      </a:r>
                      <a:endParaRPr lang="en-US" dirty="0"/>
                    </a:p>
                  </a:txBody>
                  <a:tcPr marL="121920" marR="121920"/>
                </a:tc>
                <a:tc>
                  <a:txBody>
                    <a:bodyPr/>
                    <a:lstStyle/>
                    <a:p>
                      <a:r>
                        <a:rPr lang="en-US" dirty="0" smtClean="0"/>
                        <a:t>Fetal</a:t>
                      </a:r>
                      <a:r>
                        <a:rPr lang="en-US" baseline="0" dirty="0" smtClean="0"/>
                        <a:t> </a:t>
                      </a:r>
                      <a:r>
                        <a:rPr lang="en-US" baseline="0" dirty="0" err="1" smtClean="0"/>
                        <a:t>fibronectin</a:t>
                      </a:r>
                      <a:r>
                        <a:rPr lang="en-US" baseline="0" dirty="0" smtClean="0"/>
                        <a:t> in </a:t>
                      </a:r>
                      <a:r>
                        <a:rPr lang="en-US" baseline="0" dirty="0" err="1" smtClean="0"/>
                        <a:t>cervicovaginal</a:t>
                      </a:r>
                      <a:r>
                        <a:rPr lang="en-US" baseline="0" dirty="0" smtClean="0"/>
                        <a:t> discharge</a:t>
                      </a:r>
                    </a:p>
                    <a:p>
                      <a:r>
                        <a:rPr lang="en-US" baseline="0" dirty="0" smtClean="0"/>
                        <a:t>IL-6,IL-8,TNF-alpha  in </a:t>
                      </a:r>
                      <a:r>
                        <a:rPr lang="en-US" baseline="0" dirty="0" err="1" smtClean="0"/>
                        <a:t>cervicovaginal</a:t>
                      </a:r>
                      <a:r>
                        <a:rPr lang="en-US" baseline="0" dirty="0" smtClean="0"/>
                        <a:t> discharge</a:t>
                      </a:r>
                      <a:endParaRPr lang="en-US" dirty="0"/>
                    </a:p>
                  </a:txBody>
                  <a:tcPr marL="121920" marR="12192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79531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title"/>
          </p:nvPr>
        </p:nvSpPr>
        <p:spPr/>
        <p:txBody>
          <a:bodyPr/>
          <a:lstStyle/>
          <a:p>
            <a:r>
              <a:rPr lang="en-US"/>
              <a:t>PREVENTIoN oF PRETERM LAboR</a:t>
            </a:r>
          </a:p>
        </p:txBody>
      </p:sp>
      <p:sp>
        <p:nvSpPr>
          <p:cNvPr id="1048596" name="TextBox 1048595"/>
          <p:cNvSpPr txBox="1"/>
          <p:nvPr/>
        </p:nvSpPr>
        <p:spPr>
          <a:xfrm>
            <a:off x="838200" y="1229773"/>
            <a:ext cx="10982263" cy="5146040"/>
          </a:xfrm>
          <a:prstGeom prst="rect">
            <a:avLst/>
          </a:prstGeom>
          <a:solidFill>
            <a:srgbClr val="000080"/>
          </a:solidFill>
          <a:ln w="25400">
            <a:solidFill>
              <a:srgbClr val="000060"/>
            </a:solidFill>
            <a:prstDash val="solid"/>
          </a:ln>
        </p:spPr>
        <p:txBody>
          <a:bodyPr wrap="square" rtlCol="0">
            <a:spAutoFit/>
          </a:bodyPr>
          <a:lstStyle/>
          <a:p>
            <a:pPr marL="457200" indent="-457200">
              <a:buFont typeface="Wingdings" charset="2"/>
              <a:buChar char="l"/>
            </a:pPr>
            <a:r>
              <a:rPr lang="en-US" sz="3200" b="1">
                <a:solidFill>
                  <a:srgbClr val="FF0000"/>
                </a:solidFill>
                <a:latin typeface="AndroidClock"/>
                <a:cs typeface="AndroidClock"/>
              </a:rPr>
              <a:t>Primary</a:t>
            </a:r>
            <a:r>
              <a:rPr lang="en-US" sz="3200">
                <a:solidFill>
                  <a:srgbClr val="FFFFFF"/>
                </a:solidFill>
                <a:latin typeface="AndroidClock"/>
                <a:cs typeface="AndroidClock"/>
              </a:rPr>
              <a:t> </a:t>
            </a:r>
            <a:r>
              <a:rPr lang="en-US" sz="3200" b="1">
                <a:solidFill>
                  <a:srgbClr val="FFFFFF"/>
                </a:solidFill>
                <a:latin typeface="AndroidClock"/>
                <a:cs typeface="AndroidClock"/>
              </a:rPr>
              <a:t>care</a:t>
            </a:r>
            <a:r>
              <a:rPr lang="en-US" sz="3200">
                <a:solidFill>
                  <a:srgbClr val="FFFFFF"/>
                </a:solidFill>
                <a:latin typeface="AndroidClock"/>
                <a:cs typeface="AndroidClock"/>
              </a:rPr>
              <a:t> is aimed to reduce the incidence of preterm labor by reducing the high-risk factors (e.g. infection, etc.).
  </a:t>
            </a:r>
            <a:r>
              <a:rPr lang="en-US" sz="3200" b="1">
                <a:solidFill>
                  <a:srgbClr val="FF0000"/>
                </a:solidFill>
                <a:latin typeface="AndroidClock"/>
                <a:cs typeface="AndroidClock"/>
              </a:rPr>
              <a:t>Secondary</a:t>
            </a:r>
            <a:r>
              <a:rPr lang="en-US" sz="3200">
                <a:solidFill>
                  <a:srgbClr val="FFFFFF"/>
                </a:solidFill>
                <a:latin typeface="AndroidClock"/>
                <a:cs typeface="AndroidClock"/>
              </a:rPr>
              <a:t> </a:t>
            </a:r>
            <a:r>
              <a:rPr lang="en-US" sz="3200" b="1">
                <a:solidFill>
                  <a:srgbClr val="FFFFFF"/>
                </a:solidFill>
                <a:latin typeface="AndroidClock"/>
                <a:cs typeface="AndroidClock"/>
              </a:rPr>
              <a:t>care</a:t>
            </a:r>
            <a:r>
              <a:rPr lang="en-US" sz="3200">
                <a:solidFill>
                  <a:srgbClr val="FFFFFF"/>
                </a:solidFill>
                <a:latin typeface="AndroidClock"/>
                <a:cs typeface="AndroidClock"/>
              </a:rPr>
              <a:t> includes screening tests for early detection and prophylactic treatment (e.g. tocolytics).
  </a:t>
            </a:r>
            <a:r>
              <a:rPr lang="en-US" sz="3200" b="1">
                <a:solidFill>
                  <a:srgbClr val="FF0000"/>
                </a:solidFill>
                <a:latin typeface="AndroidClock"/>
                <a:cs typeface="AndroidClock"/>
              </a:rPr>
              <a:t>Tertiary</a:t>
            </a:r>
            <a:r>
              <a:rPr lang="en-US" sz="3200">
                <a:solidFill>
                  <a:srgbClr val="FFFFFF"/>
                </a:solidFill>
                <a:latin typeface="AndroidClock"/>
                <a:cs typeface="AndroidClock"/>
              </a:rPr>
              <a:t> </a:t>
            </a:r>
            <a:r>
              <a:rPr lang="en-US" sz="3200" b="1">
                <a:solidFill>
                  <a:srgbClr val="FFFFFF"/>
                </a:solidFill>
                <a:latin typeface="AndroidClock"/>
                <a:cs typeface="AndroidClock"/>
              </a:rPr>
              <a:t>care</a:t>
            </a:r>
            <a:r>
              <a:rPr lang="en-US" sz="3200">
                <a:solidFill>
                  <a:srgbClr val="FFFFFF"/>
                </a:solidFill>
                <a:latin typeface="AndroidClock"/>
                <a:cs typeface="AndroidClock"/>
              </a:rPr>
              <a:t> is aimed to reduce the perinatal morbidity and mortality after the diagnosis (e.g. use of corticosteroids).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048592"/>
          <p:cNvSpPr>
            <a:spLocks noGrp="1"/>
          </p:cNvSpPr>
          <p:nvPr>
            <p:ph type="title"/>
          </p:nvPr>
        </p:nvSpPr>
        <p:spPr>
          <a:xfrm>
            <a:off x="641644" y="-75886"/>
            <a:ext cx="11118198" cy="1128807"/>
          </a:xfrm>
        </p:spPr>
        <p:txBody>
          <a:bodyPr/>
          <a:lstStyle/>
          <a:p>
            <a:r>
              <a:rPr lang="en-US"/>
              <a:t>MEASURES To Arrest Preterm Labor</a:t>
            </a:r>
          </a:p>
        </p:txBody>
      </p:sp>
      <p:sp>
        <p:nvSpPr>
          <p:cNvPr id="1048594" name="Rounded Rectangle 1048593"/>
          <p:cNvSpPr/>
          <p:nvPr/>
        </p:nvSpPr>
        <p:spPr>
          <a:xfrm>
            <a:off x="548091" y="1262043"/>
            <a:ext cx="11305304" cy="5509923"/>
          </a:xfrm>
          <a:prstGeom prst="roundRect">
            <a:avLst/>
          </a:prstGeom>
          <a:solidFill>
            <a:srgbClr val="FFFFFF"/>
          </a:solidFill>
          <a:ln w="25400">
            <a:solidFill>
              <a:srgbClr val="3893E0"/>
            </a:solidFill>
          </a:ln>
        </p:spPr>
        <p:txBody>
          <a:bodyPr anchor="ctr"/>
          <a:lstStyle/>
          <a:p>
            <a:pPr algn="ctr">
              <a:lnSpc>
                <a:spcPct val="150000"/>
              </a:lnSpc>
            </a:pPr>
            <a:r>
              <a:rPr lang="en-US" sz="2000" b="1">
                <a:solidFill>
                  <a:srgbClr val="330066"/>
                </a:solidFill>
                <a:latin typeface="Roboto Condensed"/>
                <a:cs typeface="Roboto Condensed"/>
              </a:rPr>
              <a:t>Bed rest—The patient is to lie preferably in left lateral position though the benefits are doubtful.</a:t>
            </a:r>
          </a:p>
          <a:p>
            <a:pPr algn="ctr">
              <a:lnSpc>
                <a:spcPct val="150000"/>
              </a:lnSpc>
            </a:pPr>
            <a:r>
              <a:rPr lang="en-US" sz="2000" b="1">
                <a:solidFill>
                  <a:srgbClr val="330066"/>
                </a:solidFill>
                <a:latin typeface="Roboto Condensed"/>
                <a:cs typeface="Roboto Condensed"/>
              </a:rPr>
              <a:t>   Adequate hydration is maintained. Prophylactic antibiotic is not routinely given. It is recommended when infection is evident or culture report suggests.</a:t>
            </a:r>
          </a:p>
          <a:p>
            <a:pPr algn="ctr">
              <a:lnSpc>
                <a:spcPct val="150000"/>
              </a:lnSpc>
            </a:pPr>
            <a:r>
              <a:rPr lang="en-US" sz="2000" b="1">
                <a:solidFill>
                  <a:srgbClr val="330066"/>
                </a:solidFill>
                <a:latin typeface="Roboto Condensed"/>
                <a:cs typeface="Roboto Condensed"/>
              </a:rPr>
              <a:t>  Prophylactic cervical cerclage -for women with prior preterm birth and short cervix in the present pregnancy may be beneficial.</a:t>
            </a:r>
          </a:p>
          <a:p>
            <a:pPr algn="ctr">
              <a:lnSpc>
                <a:spcPct val="150000"/>
              </a:lnSpc>
            </a:pPr>
            <a:r>
              <a:rPr lang="en-US" sz="2000" b="1">
                <a:solidFill>
                  <a:srgbClr val="330066"/>
                </a:solidFill>
                <a:latin typeface="Roboto Condensed"/>
                <a:cs typeface="Roboto Condensed"/>
              </a:rPr>
              <a:t>  Tocolytic agents: Various drugs nifedipine, atosiban, progesterone (micronized) have been used to inhibit uterine contractions. Drugs that can be used are described in Chapter 34. The tocolytic agents can be used as short-term (1–3 days) or long-term therapy. Tocolytics should preferably be avoided as there is no clear benefit (RCOG–2002).</a:t>
            </a:r>
          </a:p>
          <a:p>
            <a:pPr algn="ctr">
              <a:lnSpc>
                <a:spcPct val="150000"/>
              </a:lnSpc>
            </a:pPr>
            <a:r>
              <a:rPr lang="en-US" sz="2000" b="1">
                <a:solidFill>
                  <a:srgbClr val="330066"/>
                </a:solidFill>
                <a:latin typeface="Roboto Condensed"/>
                <a:cs typeface="Roboto Condensed"/>
              </a:rPr>
              <a:t>  Dose schedule of MgSO4 and monitoring are same as used for seizure prophylaxis of preeclampsia (4 g IV over 3–5 minutes followed by an infusion of 1 g/hr).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048589"/>
          <p:cNvSpPr>
            <a:spLocks noGrp="1"/>
          </p:cNvSpPr>
          <p:nvPr>
            <p:ph type="title"/>
          </p:nvPr>
        </p:nvSpPr>
        <p:spPr/>
        <p:txBody>
          <a:bodyPr/>
          <a:lstStyle/>
          <a:p>
            <a:endParaRPr lang="en-IN"/>
          </a:p>
        </p:txBody>
      </p:sp>
      <p:pic>
        <p:nvPicPr>
          <p:cNvPr id="2097153" name="Picture 2097152"/>
          <p:cNvPicPr>
            <a:picLocks/>
          </p:cNvPicPr>
          <p:nvPr/>
        </p:nvPicPr>
        <p:blipFill>
          <a:blip r:embed="rId2"/>
          <a:stretch>
            <a:fillRect/>
          </a:stretch>
        </p:blipFill>
        <p:spPr>
          <a:xfrm>
            <a:off x="566477" y="197588"/>
            <a:ext cx="10740417" cy="666041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Title 1048584"/>
          <p:cNvSpPr>
            <a:spLocks noGrp="1"/>
          </p:cNvSpPr>
          <p:nvPr>
            <p:ph type="title"/>
          </p:nvPr>
        </p:nvSpPr>
        <p:spPr/>
        <p:txBody>
          <a:bodyPr/>
          <a:lstStyle/>
          <a:p>
            <a:r>
              <a:rPr lang="en-US" sz="4800">
                <a:solidFill>
                  <a:srgbClr val="000000"/>
                </a:solidFill>
              </a:rPr>
              <a:t>Short-term therapy</a:t>
            </a:r>
            <a:endParaRPr lang="en-US" sz="4800"/>
          </a:p>
        </p:txBody>
      </p:sp>
      <p:sp>
        <p:nvSpPr>
          <p:cNvPr id="1048586" name="TextBox 1048585"/>
          <p:cNvSpPr txBox="1"/>
          <p:nvPr/>
        </p:nvSpPr>
        <p:spPr>
          <a:xfrm>
            <a:off x="6546213" y="1126750"/>
            <a:ext cx="5177092" cy="510540"/>
          </a:xfrm>
          <a:prstGeom prst="rect">
            <a:avLst/>
          </a:prstGeom>
        </p:spPr>
        <p:txBody>
          <a:bodyPr wrap="square" rtlCol="0">
            <a:spAutoFit/>
          </a:bodyPr>
          <a:lstStyle/>
          <a:p>
            <a:endParaRPr lang="en-US" sz="2800">
              <a:solidFill>
                <a:srgbClr val="000000"/>
              </a:solidFill>
            </a:endParaRPr>
          </a:p>
        </p:txBody>
      </p:sp>
      <p:sp>
        <p:nvSpPr>
          <p:cNvPr id="1048587" name="Rounded Rectangular Callout 1048586"/>
          <p:cNvSpPr/>
          <p:nvPr/>
        </p:nvSpPr>
        <p:spPr>
          <a:xfrm>
            <a:off x="292017" y="1431607"/>
            <a:ext cx="5803982" cy="4062787"/>
          </a:xfrm>
          <a:prstGeom prst="wedgeRoundRectCallout">
            <a:avLst/>
          </a:prstGeom>
          <a:solidFill>
            <a:srgbClr val="279C64"/>
          </a:solidFill>
          <a:ln w="25400">
            <a:solidFill>
              <a:srgbClr val="1C7D4E"/>
            </a:solidFill>
          </a:ln>
        </p:spPr>
        <p:txBody>
          <a:bodyPr anchor="ctr"/>
          <a:lstStyle/>
          <a:p>
            <a:pPr algn="ctr"/>
            <a:r>
              <a:rPr lang="en-US" sz="2000" b="1">
                <a:solidFill>
                  <a:srgbClr val="FFFFFF"/>
                </a:solidFill>
              </a:rPr>
              <a:t>The objectives are:</a:t>
            </a:r>
          </a:p>
          <a:p>
            <a:pPr algn="ctr"/>
            <a:r>
              <a:rPr lang="en-US" sz="2000" b="1">
                <a:solidFill>
                  <a:srgbClr val="FFFFFF"/>
                </a:solidFill>
              </a:rPr>
              <a:t> (1) To delay delivery
for at least 48 hours for glucocorticoid therapy to the mother to enhance fetal lung maturation and</a:t>
            </a:r>
          </a:p>
          <a:p>
            <a:pPr algn="ctr"/>
            <a:r>
              <a:rPr lang="en-US" sz="2000" b="1">
                <a:solidFill>
                  <a:srgbClr val="FFFFFF"/>
                </a:solidFill>
              </a:rPr>
              <a:t> (2) In utero transfer of the patient to a unit with an advanced neonatal intensive care unit (NICU)</a:t>
            </a:r>
          </a:p>
        </p:txBody>
      </p:sp>
      <p:pic>
        <p:nvPicPr>
          <p:cNvPr id="2097165" name="Picture 2097164"/>
          <p:cNvPicPr>
            <a:picLocks/>
          </p:cNvPicPr>
          <p:nvPr/>
        </p:nvPicPr>
        <p:blipFill>
          <a:blip r:embed="rId2"/>
          <a:stretch>
            <a:fillRect/>
          </a:stretch>
        </p:blipFill>
        <p:spPr>
          <a:xfrm>
            <a:off x="6686453" y="1126749"/>
            <a:ext cx="4446395" cy="41582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436BA20-5AFE-2544-B212-B3352573A89B}"/>
              </a:ext>
            </a:extLst>
          </p:cNvPr>
          <p:cNvPicPr>
            <a:picLocks noChangeAspect="1"/>
          </p:cNvPicPr>
          <p:nvPr/>
        </p:nvPicPr>
        <p:blipFill>
          <a:blip r:embed="rId2"/>
          <a:stretch>
            <a:fillRect/>
          </a:stretch>
        </p:blipFill>
        <p:spPr>
          <a:xfrm>
            <a:off x="0" y="1500188"/>
            <a:ext cx="12192000" cy="5357812"/>
          </a:xfrm>
          <a:prstGeom prst="rect">
            <a:avLst/>
          </a:prstGeom>
        </p:spPr>
      </p:pic>
      <p:sp>
        <p:nvSpPr>
          <p:cNvPr id="4" name="Title 3">
            <a:extLst>
              <a:ext uri="{FF2B5EF4-FFF2-40B4-BE49-F238E27FC236}">
                <a16:creationId xmlns:a16="http://schemas.microsoft.com/office/drawing/2014/main" id="{EEA39A67-D66D-4E4E-A04A-D56BC8515CB9}"/>
              </a:ext>
            </a:extLst>
          </p:cNvPr>
          <p:cNvSpPr>
            <a:spLocks noGrp="1"/>
          </p:cNvSpPr>
          <p:nvPr>
            <p:ph type="title"/>
          </p:nvPr>
        </p:nvSpPr>
        <p:spPr>
          <a:xfrm>
            <a:off x="266700" y="130969"/>
            <a:ext cx="11925300" cy="1178719"/>
          </a:xfrm>
        </p:spPr>
        <p:txBody>
          <a:bodyPr>
            <a:normAutofit/>
          </a:bodyPr>
          <a:lstStyle/>
          <a:p>
            <a:r>
              <a:rPr lang="en-IN" sz="3600" dirty="0" smtClean="0"/>
              <a:t>FACTORS ASSOCIATED WITH PRETERM LABOUR</a:t>
            </a:r>
            <a:endParaRPr lang="en-US" sz="3600" dirty="0"/>
          </a:p>
        </p:txBody>
      </p:sp>
    </p:spTree>
    <p:extLst>
      <p:ext uri="{BB962C8B-B14F-4D97-AF65-F5344CB8AC3E}">
        <p14:creationId xmlns:p14="http://schemas.microsoft.com/office/powerpoint/2010/main" val="21813337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048587"/>
          <p:cNvSpPr>
            <a:spLocks noGrp="1"/>
          </p:cNvSpPr>
          <p:nvPr>
            <p:ph type="title"/>
          </p:nvPr>
        </p:nvSpPr>
        <p:spPr>
          <a:prstGeom prst="rect">
            <a:avLst/>
          </a:prstGeom>
        </p:spPr>
        <p:txBody>
          <a:bodyPr/>
          <a:lstStyle/>
          <a:p>
            <a:r>
              <a:rPr lang="en-US" sz="4800">
                <a:solidFill>
                  <a:srgbClr val="000000"/>
                </a:solidFill>
              </a:rPr>
              <a:t>Short-term therapy</a:t>
            </a:r>
            <a:endParaRPr lang="en-US" sz="4800"/>
          </a:p>
        </p:txBody>
      </p:sp>
      <p:sp>
        <p:nvSpPr>
          <p:cNvPr id="1048589" name="Rounded Rectangular Callout 1048588"/>
          <p:cNvSpPr/>
          <p:nvPr/>
        </p:nvSpPr>
        <p:spPr>
          <a:xfrm>
            <a:off x="417082" y="1431607"/>
            <a:ext cx="7053081" cy="4369146"/>
          </a:xfrm>
          <a:prstGeom prst="wedgeRoundRectCallout">
            <a:avLst/>
          </a:prstGeom>
          <a:solidFill>
            <a:srgbClr val="279C64"/>
          </a:solidFill>
          <a:ln w="25400">
            <a:solidFill>
              <a:srgbClr val="1C7D4E"/>
            </a:solidFill>
          </a:ln>
        </p:spPr>
        <p:txBody>
          <a:bodyPr anchor="ctr"/>
          <a:lstStyle/>
          <a:p>
            <a:r>
              <a:rPr lang="en-US" sz="2000" b="1">
                <a:solidFill>
                  <a:srgbClr val="FFFFFF"/>
                </a:solidFill>
              </a:rPr>
              <a:t>: Contraindications are — A. Maternal: Uncontrolled diabetes, thyrotoxicosis, severe hypertension,
cardiac disease, hemorrhage in pregnancy, e.g. placenta previa or abruption. B. Fetal: Fetal distress, fetal death, congenital malformation and pregnancy beyond 34 weeks. C. Others: Rupture of membranes, chorioamnionitis and cervical dilatation more than 4 cm.</a:t>
            </a:r>
          </a:p>
        </p:txBody>
      </p:sp>
      <p:pic>
        <p:nvPicPr>
          <p:cNvPr id="2097166" name="Picture 2097165"/>
          <p:cNvPicPr>
            <a:picLocks/>
          </p:cNvPicPr>
          <p:nvPr/>
        </p:nvPicPr>
        <p:blipFill>
          <a:blip r:embed="rId2"/>
          <a:stretch>
            <a:fillRect/>
          </a:stretch>
        </p:blipFill>
        <p:spPr>
          <a:xfrm>
            <a:off x="7816706" y="1519754"/>
            <a:ext cx="4192852" cy="4192851"/>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381000"/>
            <a:ext cx="8705849" cy="1143000"/>
          </a:xfrm>
        </p:spPr>
        <p:txBody>
          <a:bodyPr>
            <a:normAutofit fontScale="90000"/>
          </a:bodyPr>
          <a:lstStyle/>
          <a:p>
            <a:pPr marL="0" indent="0">
              <a:buNone/>
            </a:pPr>
            <a:r>
              <a:rPr lang="en-US" dirty="0" smtClean="0"/>
              <a:t>	Homoeopathic 	therapeutics:</a:t>
            </a:r>
            <a:endParaRPr lang="en-US" dirty="0"/>
          </a:p>
        </p:txBody>
      </p:sp>
      <p:sp>
        <p:nvSpPr>
          <p:cNvPr id="3" name="Content Placeholder 2"/>
          <p:cNvSpPr>
            <a:spLocks noGrp="1"/>
          </p:cNvSpPr>
          <p:nvPr>
            <p:ph sz="quarter" idx="4294967295"/>
          </p:nvPr>
        </p:nvSpPr>
        <p:spPr>
          <a:xfrm>
            <a:off x="1524000" y="2362200"/>
            <a:ext cx="9042400" cy="3825240"/>
          </a:xfrm>
          <a:prstGeom prst="rect">
            <a:avLst/>
          </a:prstGeom>
        </p:spPr>
        <p:txBody>
          <a:bodyPr>
            <a:normAutofit/>
          </a:bodyPr>
          <a:lstStyle/>
          <a:p>
            <a:r>
              <a:rPr lang="en-US" sz="3600" dirty="0" err="1" smtClean="0"/>
              <a:t>Chamomilla</a:t>
            </a:r>
            <a:r>
              <a:rPr lang="en-US" sz="3600" dirty="0" smtClean="0"/>
              <a:t>:</a:t>
            </a:r>
          </a:p>
          <a:p>
            <a:pPr marL="45720" indent="0">
              <a:buNone/>
            </a:pPr>
            <a:r>
              <a:rPr lang="en-US" sz="3600" dirty="0"/>
              <a:t> </a:t>
            </a:r>
            <a:r>
              <a:rPr lang="en-US" sz="3600" dirty="0" smtClean="0"/>
              <a:t>             Preliminary </a:t>
            </a:r>
            <a:r>
              <a:rPr lang="en-US" sz="3600" dirty="0"/>
              <a:t>or premature pains beginning in the back and following the sacral and </a:t>
            </a:r>
            <a:r>
              <a:rPr lang="en-US" sz="3600" dirty="0" err="1"/>
              <a:t>ischiatic</a:t>
            </a:r>
            <a:r>
              <a:rPr lang="en-US" sz="3600" dirty="0"/>
              <a:t> plexuses down the thighs</a:t>
            </a:r>
            <a:r>
              <a:rPr lang="en-US" sz="3600" dirty="0" smtClean="0"/>
              <a:t>.</a:t>
            </a:r>
          </a:p>
          <a:p>
            <a:endParaRPr lang="en-US" sz="3600" dirty="0"/>
          </a:p>
        </p:txBody>
      </p:sp>
    </p:spTree>
    <p:extLst>
      <p:ext uri="{BB962C8B-B14F-4D97-AF65-F5344CB8AC3E}">
        <p14:creationId xmlns:p14="http://schemas.microsoft.com/office/powerpoint/2010/main" val="1133425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0" y="731520"/>
            <a:ext cx="8534400" cy="3474720"/>
          </a:xfrm>
          <a:prstGeom prst="rect">
            <a:avLst/>
          </a:prstGeom>
        </p:spPr>
        <p:txBody>
          <a:bodyPr>
            <a:normAutofit/>
          </a:bodyPr>
          <a:lstStyle/>
          <a:p>
            <a:r>
              <a:rPr lang="en-US" sz="3600" dirty="0">
                <a:latin typeface="Arial Narrow" pitchFamily="34" charset="0"/>
              </a:rPr>
              <a:t>Kali-</a:t>
            </a:r>
            <a:r>
              <a:rPr lang="en-US" sz="3600" dirty="0" err="1">
                <a:latin typeface="Arial Narrow" pitchFamily="34" charset="0"/>
              </a:rPr>
              <a:t>carbonicum</a:t>
            </a:r>
            <a:r>
              <a:rPr lang="en-US" sz="3600" dirty="0">
                <a:latin typeface="Arial Narrow" pitchFamily="34" charset="0"/>
              </a:rPr>
              <a:t> (Kali-c) – Irregular contractions. Pain of contractions felt mainly in the back </a:t>
            </a:r>
            <a:r>
              <a:rPr lang="en-US" sz="3600" dirty="0" smtClean="0">
                <a:latin typeface="Arial Narrow" pitchFamily="34" charset="0"/>
              </a:rPr>
              <a:t>Feels </a:t>
            </a:r>
            <a:r>
              <a:rPr lang="en-US" sz="3600" dirty="0">
                <a:latin typeface="Arial Narrow" pitchFamily="34" charset="0"/>
              </a:rPr>
              <a:t>as if back may break, much better for firm pressure. Fearful of dying.</a:t>
            </a:r>
          </a:p>
        </p:txBody>
      </p:sp>
    </p:spTree>
    <p:extLst>
      <p:ext uri="{BB962C8B-B14F-4D97-AF65-F5344CB8AC3E}">
        <p14:creationId xmlns:p14="http://schemas.microsoft.com/office/powerpoint/2010/main" val="3050307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690063"/>
            <a:ext cx="6096000" cy="3477875"/>
          </a:xfrm>
          <a:prstGeom prst="rect">
            <a:avLst/>
          </a:prstGeom>
        </p:spPr>
        <p:txBody>
          <a:bodyPr>
            <a:spAutoFit/>
          </a:bodyPr>
          <a:lstStyle/>
          <a:p>
            <a:r>
              <a:rPr lang="en-IN" altLang="en-US" sz="2000" b="1" u="sng" dirty="0">
                <a:latin typeface="Times New Roman" panose="02020603050405020304" charset="0"/>
                <a:cs typeface="Times New Roman" panose="02020603050405020304" charset="0"/>
              </a:rPr>
              <a:t>HOMOEOPATHY REMEDIES FOR PREMATURE LABOUR</a:t>
            </a:r>
          </a:p>
          <a:p>
            <a:pPr marL="342900" indent="-342900">
              <a:buFont typeface="Wingdings" panose="05000000000000000000" charset="0"/>
              <a:buChar char="§"/>
            </a:pPr>
            <a:r>
              <a:rPr lang="en-IN" altLang="en-US" dirty="0">
                <a:solidFill>
                  <a:srgbClr val="0070C0"/>
                </a:solidFill>
                <a:latin typeface="Times New Roman" panose="02020603050405020304" charset="0"/>
                <a:cs typeface="Times New Roman" panose="02020603050405020304" charset="0"/>
              </a:rPr>
              <a:t>CARBO VEGETABILIS</a:t>
            </a:r>
            <a:r>
              <a:rPr lang="en-IN" altLang="en-US" dirty="0">
                <a:latin typeface="Times New Roman" panose="02020603050405020304" charset="0"/>
                <a:cs typeface="Times New Roman" panose="02020603050405020304" charset="0"/>
              </a:rPr>
              <a:t>- clinical hypoxia: difficult birth, laborious start of the breathing : C section, neonatal revival, oxygen therapy during the first hours of the life and  later recurrent hypoxia and </a:t>
            </a:r>
            <a:r>
              <a:rPr lang="en-IN" altLang="en-US" dirty="0" err="1">
                <a:latin typeface="Times New Roman" panose="02020603050405020304" charset="0"/>
                <a:cs typeface="Times New Roman" panose="02020603050405020304" charset="0"/>
              </a:rPr>
              <a:t>hypercapnia</a:t>
            </a:r>
            <a:r>
              <a:rPr lang="en-IN" altLang="en-US" dirty="0">
                <a:latin typeface="Times New Roman" panose="02020603050405020304" charset="0"/>
                <a:cs typeface="Times New Roman" panose="02020603050405020304" charset="0"/>
              </a:rPr>
              <a:t> events, flu degenerating into </a:t>
            </a:r>
            <a:r>
              <a:rPr lang="en-IN" altLang="en-US" dirty="0" err="1">
                <a:latin typeface="Times New Roman" panose="02020603050405020304" charset="0"/>
                <a:cs typeface="Times New Roman" panose="02020603050405020304" charset="0"/>
              </a:rPr>
              <a:t>asthma,bronchiolitis</a:t>
            </a:r>
            <a:r>
              <a:rPr lang="en-IN" altLang="en-US" dirty="0">
                <a:latin typeface="Times New Roman" panose="02020603050405020304" charset="0"/>
                <a:cs typeface="Times New Roman" panose="02020603050405020304" charset="0"/>
              </a:rPr>
              <a:t> especially in a polluted or full of cigarette smoke atmosphere.</a:t>
            </a:r>
          </a:p>
          <a:p>
            <a:pPr marL="342900" indent="-342900">
              <a:buFont typeface="Wingdings" panose="05000000000000000000" charset="0"/>
              <a:buChar char="§"/>
            </a:pPr>
            <a:endParaRPr lang="en-IN" altLang="en-US" dirty="0">
              <a:latin typeface="Times New Roman" panose="02020603050405020304" charset="0"/>
              <a:cs typeface="Times New Roman" panose="02020603050405020304" charset="0"/>
            </a:endParaRPr>
          </a:p>
          <a:p>
            <a:pPr marL="342900" indent="-342900">
              <a:buFont typeface="Wingdings" panose="05000000000000000000" charset="0"/>
              <a:buChar char="§"/>
            </a:pPr>
            <a:r>
              <a:rPr lang="en-IN" altLang="en-US" dirty="0">
                <a:solidFill>
                  <a:srgbClr val="0070C0"/>
                </a:solidFill>
                <a:latin typeface="Times New Roman" panose="02020603050405020304" charset="0"/>
                <a:cs typeface="Times New Roman" panose="02020603050405020304" charset="0"/>
              </a:rPr>
              <a:t>OPIUM</a:t>
            </a:r>
            <a:r>
              <a:rPr lang="en-IN" altLang="en-US" dirty="0">
                <a:latin typeface="Times New Roman" panose="02020603050405020304" charset="0"/>
                <a:cs typeface="Times New Roman" panose="02020603050405020304" charset="0"/>
              </a:rPr>
              <a:t>- it can avoid the premature delivery of the baby.</a:t>
            </a:r>
          </a:p>
          <a:p>
            <a:pPr marL="342900" indent="-342900">
              <a:buFont typeface="Wingdings" panose="05000000000000000000" charset="0"/>
              <a:buChar char="§"/>
            </a:pPr>
            <a:endParaRPr lang="en-IN" altLang="en-US" dirty="0">
              <a:solidFill>
                <a:schemeClr val="tx1">
                  <a:lumMod val="75000"/>
                </a:schemeClr>
              </a:solidFill>
              <a:latin typeface="Times New Roman" panose="02020603050405020304" charset="0"/>
              <a:cs typeface="Times New Roman" panose="02020603050405020304" charset="0"/>
            </a:endParaRPr>
          </a:p>
          <a:p>
            <a:pPr marL="342900" indent="-342900">
              <a:buFont typeface="Wingdings" panose="05000000000000000000" charset="0"/>
              <a:buChar char="§"/>
            </a:pPr>
            <a:r>
              <a:rPr lang="en-IN" altLang="en-US" dirty="0">
                <a:solidFill>
                  <a:srgbClr val="0070C0"/>
                </a:solidFill>
                <a:latin typeface="Times New Roman" panose="02020603050405020304" charset="0"/>
                <a:cs typeface="Times New Roman" panose="02020603050405020304" charset="0"/>
              </a:rPr>
              <a:t>BOVISTA</a:t>
            </a:r>
            <a:r>
              <a:rPr lang="en-IN" altLang="en-US" dirty="0">
                <a:latin typeface="Times New Roman" panose="02020603050405020304" charset="0"/>
                <a:cs typeface="Times New Roman" panose="02020603050405020304" charset="0"/>
              </a:rPr>
              <a:t>- remedy to give in case of neonatal jaundice</a:t>
            </a:r>
          </a:p>
        </p:txBody>
      </p:sp>
    </p:spTree>
    <p:extLst>
      <p:ext uri="{BB962C8B-B14F-4D97-AF65-F5344CB8AC3E}">
        <p14:creationId xmlns:p14="http://schemas.microsoft.com/office/powerpoint/2010/main" val="26783861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8">
            <a:extLst>
              <a:ext uri="{33DA6AE8-34BB-45E5-BDA9-CCABDB5A6AF2}">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A71740B7-0259-4411-A8D5-1F40F70773B0}"/>
              </a:ext>
            </a:extLst>
          </p:cNvPr>
          <p:cNvSpPr>
            <a:spLocks noGrp="1"/>
          </p:cNvSpPr>
          <p:nvPr>
            <p:ph type="body"/>
          </p:nvPr>
        </p:nvSpPr>
        <p:spPr>
          <a:xfrm>
            <a:off x="224024" y="1651001"/>
            <a:ext cx="5584451" cy="4536921"/>
          </a:xfrm>
        </p:spPr>
        <p:txBody>
          <a:bodyPr rtlCol="0"/>
          <a:lstStyle/>
          <a:p>
            <a:r>
              <a:rPr lang="en-US" sz="2100" b="0" dirty="0">
                <a:latin typeface="Kaushan Script"/>
              </a:rPr>
              <a:t>FETAL FIBRONECTIN </a:t>
            </a:r>
          </a:p>
          <a:p>
            <a:pPr>
              <a:buFont typeface="Wingdings"/>
              <a:buChar char=""/>
            </a:pPr>
            <a:r>
              <a:rPr lang="en-US" sz="2100" dirty="0">
                <a:latin typeface="Abel"/>
              </a:rPr>
              <a:t>It is a glycoproteinthat binds the Fetal membrane to the decidua</a:t>
            </a:r>
          </a:p>
          <a:p>
            <a:pPr>
              <a:buFont typeface="Wingdings"/>
              <a:buChar char=""/>
            </a:pPr>
            <a:r>
              <a:rPr lang="en-US" sz="2100" dirty="0">
                <a:latin typeface="Abel"/>
              </a:rPr>
              <a:t>It is found in the cervicovaginal discharge before 22 week &amp; after37 week of pregnancy</a:t>
            </a:r>
          </a:p>
          <a:p>
            <a:pPr>
              <a:buFont typeface="Wingdings"/>
              <a:buChar char=""/>
            </a:pPr>
            <a:r>
              <a:rPr lang="en-US" sz="2100" dirty="0">
                <a:latin typeface="Abel"/>
              </a:rPr>
              <a:t>Presence of FIBRONECTIN in cervicovaginal discharge between 24&amp;34 week is a predictor of preterm labour</a:t>
            </a:r>
          </a:p>
        </p:txBody>
      </p:sp>
      <p:pic>
        <p:nvPicPr>
          <p:cNvPr id="3" name="Picture Placeholder 2">
            <a:extLst>
              <a:ext uri="{966C81B3-4889-4D0C-AFA2-1987A787086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73F532D6-D73E-4990-9505-95354878F76D}"/>
              </a:ext>
            </a:extLst>
          </p:cNvPr>
          <p:cNvPicPr>
            <a:picLocks noGrp="1" noChangeAspect="1"/>
          </p:cNvPicPr>
          <p:nvPr>
            <p:ph type="pic" idx="2"/>
          </p:nvPr>
        </p:nvPicPr>
        <p:blipFill>
          <a:blip r:embed="rId2"/>
          <a:srcRect l="8531" r="8531"/>
          <a:stretch>
            <a:fillRect/>
          </a:stretch>
        </p:blipFill>
        <p:spPr>
          <a:xfrm>
            <a:off x="6032501" y="0"/>
            <a:ext cx="6159500" cy="6858000"/>
          </a:xfrm>
        </p:spPr>
      </p:pic>
      <p:sp>
        <p:nvSpPr>
          <p:cNvPr id="4" name="Título 1">
            <a:extLst>
              <a:ext uri="{22B8A565-F558-41C5-9EF0-1044190BEAC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471DC601-6370-4261-9891-D18F276135DE}"/>
              </a:ext>
            </a:extLst>
          </p:cNvPr>
          <p:cNvSpPr>
            <a:spLocks noGrp="1"/>
          </p:cNvSpPr>
          <p:nvPr>
            <p:ph type="title" idx="3"/>
          </p:nvPr>
        </p:nvSpPr>
        <p:spPr/>
        <p:txBody>
          <a:bodyPr rtlCol="0"/>
          <a:lstStyle/>
          <a:p>
            <a:r>
              <a:rPr lang="en-US" b="0" dirty="0">
                <a:latin typeface="Kaushan Script"/>
              </a:rPr>
              <a:t>PREDECTION OF PRETERM LABOUR</a:t>
            </a:r>
          </a:p>
        </p:txBody>
      </p:sp>
      <p:sp>
        <p:nvSpPr>
          <p:cNvPr id="5" name="Slide Number Placeholder 5">
            <a:extLst>
              <a:ext uri="{6D8BA780-4134-4521-882C-5FC3F6378FA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6080664-6CE1-4222-BC59-AE2D8F2B26A3}"/>
              </a:ext>
            </a:extLst>
          </p:cNvPr>
          <p:cNvSpPr>
            <a:spLocks noGrp="1"/>
          </p:cNvSpPr>
          <p:nvPr>
            <p:ph type="sldNum" sz="quarter" idx="4"/>
          </p:nvPr>
        </p:nvSpPr>
        <p:spPr/>
        <p:txBody>
          <a:bodyPr rtlCol="0"/>
          <a:lstStyle/>
          <a:p>
            <a:fld id="{D29A19AB-5C9C-4F2F-9D5A-35DEA399149D}" type="slidenum">
              <a:rPr/>
              <a:pPr/>
              <a:t>74</a:t>
            </a:fld>
            <a:endParaRPr lang="en-US" dirty="0"/>
          </a:p>
        </p:txBody>
      </p:sp>
      <p:sp>
        <p:nvSpPr>
          <p:cNvPr id="6" name="Date Placeholder 3">
            <a:extLst>
              <a:ext uri="{E2FC3A3C-1C42-4664-ABF3-0A6425A33A2D}">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2AEB72CF-6F99-430C-A919-32CC82F3FB6F}"/>
              </a:ext>
            </a:extLst>
          </p:cNvPr>
          <p:cNvSpPr>
            <a:spLocks noGrp="1"/>
          </p:cNvSpPr>
          <p:nvPr>
            <p:ph type="dt" sz="half" idx="5"/>
          </p:nvPr>
        </p:nvSpPr>
        <p:spPr/>
        <p:txBody>
          <a:bodyPr rtlCol="0"/>
          <a:lstStyle/>
          <a:p>
            <a:fld id="{EA7C2DA2-E410-4D37-848E-D925918E49CE}" type="datetime4">
              <a:rPr lang="en-US"/>
              <a:pPr/>
              <a:t>January 6, 2021</a:t>
            </a:fld>
            <a:endParaRPr lang="en-US" dirty="0"/>
          </a:p>
        </p:txBody>
      </p:sp>
    </p:spTree>
    <p:extLst>
      <p:ext uri="{BB962C8B-B14F-4D97-AF65-F5344CB8AC3E}">
        <p14:creationId xmlns:p14="http://schemas.microsoft.com/office/powerpoint/2010/main" val="383347776"/>
      </p:ext>
      <p:ext uri="{B0948E38-7A55-4B6A-8F2C-900D3FE88F2C}">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A38A2E2B-CEA3-488F-97D9-0B48BB81382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6D68116F-D38E-4AE8-AA7A-DAC57218A0B8}"/>
              </a:ext>
            </a:extLst>
          </p:cNvPr>
          <p:cNvSpPr>
            <a:spLocks noGrp="1"/>
          </p:cNvSpPr>
          <p:nvPr>
            <p:ph type="title" idx="1"/>
          </p:nvPr>
        </p:nvSpPr>
        <p:spPr>
          <a:xfrm>
            <a:off x="381000" y="381000"/>
            <a:ext cx="3200400" cy="1701800"/>
          </a:xfrm>
        </p:spPr>
        <p:txBody>
          <a:bodyPr rtlCol="0"/>
          <a:lstStyle/>
          <a:p>
            <a:r>
              <a:rPr lang="en-US" b="0" dirty="0">
                <a:latin typeface="Kaushan Script"/>
              </a:rPr>
              <a:t>CAUSES AND RISK FACTORS </a:t>
            </a:r>
          </a:p>
        </p:txBody>
      </p:sp>
      <p:sp>
        <p:nvSpPr>
          <p:cNvPr id="3" name="Slide Number Placeholder 5">
            <a:extLst>
              <a:ext uri="{3EB1FC86-6CE8-4A08-90D4-CE574E0B3CA6}">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DA8CED69-25B7-4EF1-B9E6-F944C5A76374}"/>
              </a:ext>
            </a:extLst>
          </p:cNvPr>
          <p:cNvSpPr>
            <a:spLocks noGrp="1"/>
          </p:cNvSpPr>
          <p:nvPr>
            <p:ph type="sldNum" sz="quarter" idx="2"/>
          </p:nvPr>
        </p:nvSpPr>
        <p:spPr/>
        <p:txBody>
          <a:bodyPr rtlCol="0"/>
          <a:lstStyle/>
          <a:p>
            <a:fld id="{93F17332-EC82-47F7-B187-2D600B8F9CA8}" type="slidenum">
              <a:rPr/>
              <a:pPr/>
              <a:t>8</a:t>
            </a:fld>
            <a:endParaRPr lang="en-US" dirty="0"/>
          </a:p>
        </p:txBody>
      </p:sp>
      <p:sp>
        <p:nvSpPr>
          <p:cNvPr id="4" name="Date Placeholder 3">
            <a:extLst>
              <a:ext uri="{90F2EF94-C572-4C81-8DB4-E2E1E845D1AB}">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1FB7D140-1864-4201-B08A-112E540574E4}"/>
              </a:ext>
            </a:extLst>
          </p:cNvPr>
          <p:cNvSpPr>
            <a:spLocks noGrp="1"/>
          </p:cNvSpPr>
          <p:nvPr>
            <p:ph type="dt" sz="half" idx="3"/>
          </p:nvPr>
        </p:nvSpPr>
        <p:spPr/>
        <p:txBody>
          <a:bodyPr rtlCol="0"/>
          <a:lstStyle/>
          <a:p>
            <a:fld id="{C4F159E0-B4B7-449A-B6B5-EBDC5713E9A8}" type="datetime4">
              <a:rPr lang="en-US"/>
              <a:pPr/>
              <a:t>January 6, 2021</a:t>
            </a:fld>
            <a:endParaRPr lang="en-US" dirty="0"/>
          </a:p>
        </p:txBody>
      </p:sp>
      <p:sp>
        <p:nvSpPr>
          <p:cNvPr id="5" name="Footer Placeholder 4">
            <a:extLst>
              <a:ext uri="{EA971210-9666-471B-AF7C-430455FB1C54}">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CCCCBF3C-F546-4913-ACC6-14940D41736D}"/>
              </a:ext>
            </a:extLst>
          </p:cNvPr>
          <p:cNvSpPr>
            <a:spLocks noGrp="1"/>
          </p:cNvSpPr>
          <p:nvPr>
            <p:ph type="ftr" sz="quarter" idx="4"/>
          </p:nvPr>
        </p:nvSpPr>
        <p:spPr/>
        <p:txBody>
          <a:bodyPr rtlCol="0"/>
          <a:lstStyle/>
          <a:p>
            <a:r>
              <a:rPr lang="en-US" dirty="0"/>
              <a:t>Footer Message</a:t>
            </a:r>
          </a:p>
        </p:txBody>
      </p:sp>
      <p:pic>
        <p:nvPicPr>
          <p:cNvPr id="6" name="Picture 5">
            <a:extLst>
              <a:ext uri="{7E68DC77-11EF-432A-8240-AB697FD5D1FC}">
                <a16:creationId xmlns="" xmlns:c="http://schemas.openxmlformats.org/drawingml/2006/chart" xmlns:cs="http://schemas.microsoft.com/office/drawing/2012/chartStyle" xmlns:ns1="http://schemas.openxmlformats.org/officeDocument/2006/extended-properties" xmlns:vt="http://schemas.openxmlformats.org/officeDocument/2006/docPropsVTypes" xmlns:a16="http://schemas.microsoft.com/office/drawing/2010/main" id="{018282AD-C334-46F6-B3CB-FFC972E6AE31}"/>
              </a:ext>
            </a:extLst>
          </p:cNvPr>
          <p:cNvPicPr>
            <a:picLocks noChangeAspect="1"/>
          </p:cNvPicPr>
          <p:nvPr/>
        </p:nvPicPr>
        <p:blipFill>
          <a:blip r:embed="rId2"/>
          <a:stretch>
            <a:fillRect/>
          </a:stretch>
        </p:blipFill>
        <p:spPr>
          <a:xfrm>
            <a:off x="4519011" y="142642"/>
            <a:ext cx="7037988" cy="6598116"/>
          </a:xfrm>
          <a:prstGeom prst="rect">
            <a:avLst/>
          </a:prstGeom>
        </p:spPr>
      </p:pic>
    </p:spTree>
    <p:extLst>
      <p:ext uri="{BB962C8B-B14F-4D97-AF65-F5344CB8AC3E}">
        <p14:creationId xmlns:p14="http://schemas.microsoft.com/office/powerpoint/2010/main" val="4132753094"/>
      </p:ext>
      <p:ext uri="{EFD4F5B7-D9BB-4584-B161-0680781F3CF9}">
        <p14:creationId xmlns="" xmlns:c="http://schemas.openxmlformats.org/drawingml/2006/chart" xmlns:cs="http://schemas.microsoft.com/office/drawing/2012/chartStyle" xmlns:ns1="http://schemas.openxmlformats.org/officeDocument/2006/extended-properties" xmlns:vt="http://schemas.openxmlformats.org/officeDocument/2006/docPropsVTypes" xmlns:p14="http://schemas.microsoft.com/office/powerpoint/2010/main" val="159733323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89A7-622D-054A-90AB-D3E233B1D23C}"/>
              </a:ext>
            </a:extLst>
          </p:cNvPr>
          <p:cNvSpPr>
            <a:spLocks noGrp="1"/>
          </p:cNvSpPr>
          <p:nvPr>
            <p:ph type="title"/>
          </p:nvPr>
        </p:nvSpPr>
        <p:spPr>
          <a:xfrm>
            <a:off x="0" y="250032"/>
            <a:ext cx="12192000" cy="1226344"/>
          </a:xfrm>
        </p:spPr>
        <p:txBody>
          <a:bodyPr>
            <a:normAutofit/>
          </a:bodyPr>
          <a:lstStyle/>
          <a:p>
            <a:r>
              <a:rPr lang="en-IN" dirty="0" smtClean="0"/>
              <a:t>MECHANISM OF PRETERM LABOUR</a:t>
            </a:r>
            <a:endParaRPr lang="en-US" dirty="0"/>
          </a:p>
        </p:txBody>
      </p:sp>
      <p:pic>
        <p:nvPicPr>
          <p:cNvPr id="3" name="Picture 3">
            <a:extLst>
              <a:ext uri="{FF2B5EF4-FFF2-40B4-BE49-F238E27FC236}">
                <a16:creationId xmlns:a16="http://schemas.microsoft.com/office/drawing/2014/main" id="{F4C56C42-F85E-6742-A91E-95B895B696B3}"/>
              </a:ext>
            </a:extLst>
          </p:cNvPr>
          <p:cNvPicPr>
            <a:picLocks noChangeAspect="1"/>
          </p:cNvPicPr>
          <p:nvPr/>
        </p:nvPicPr>
        <p:blipFill>
          <a:blip r:embed="rId2"/>
          <a:stretch>
            <a:fillRect/>
          </a:stretch>
        </p:blipFill>
        <p:spPr>
          <a:xfrm>
            <a:off x="0" y="1314451"/>
            <a:ext cx="12192000" cy="5543550"/>
          </a:xfrm>
          <a:prstGeom prst="rect">
            <a:avLst/>
          </a:prstGeom>
        </p:spPr>
      </p:pic>
    </p:spTree>
    <p:extLst>
      <p:ext uri="{BB962C8B-B14F-4D97-AF65-F5344CB8AC3E}">
        <p14:creationId xmlns:p14="http://schemas.microsoft.com/office/powerpoint/2010/main" val="4042259028"/>
      </p:ext>
    </p:extLst>
  </p:cSld>
  <p:clrMapOvr>
    <a:masterClrMapping/>
  </p:clrMapOvr>
</p:sld>
</file>

<file path=ppt/theme/theme1.xml><?xml version="1.0" encoding="utf-8"?>
<a:theme xmlns:a="http://schemas.openxmlformats.org/drawingml/2006/main" name="Office 主题">
  <a:themeElements>
    <a:clrScheme name="046">
      <a:dk1>
        <a:srgbClr val="000000"/>
      </a:dk1>
      <a:lt1>
        <a:srgbClr val="FFFFFF"/>
      </a:lt1>
      <a:dk2>
        <a:srgbClr val="5E5E5E"/>
      </a:dk2>
      <a:lt2>
        <a:srgbClr val="DDDDDD"/>
      </a:lt2>
      <a:accent1>
        <a:srgbClr val="0063BE"/>
      </a:accent1>
      <a:accent2>
        <a:srgbClr val="0178D9"/>
      </a:accent2>
      <a:accent3>
        <a:srgbClr val="3688F7"/>
      </a:accent3>
      <a:accent4>
        <a:srgbClr val="47A1FE"/>
      </a:accent4>
      <a:accent5>
        <a:srgbClr val="6EB8FF"/>
      </a:accent5>
      <a:accent6>
        <a:srgbClr val="9FD2FF"/>
      </a:accent6>
      <a:hlink>
        <a:srgbClr val="F59E00"/>
      </a:hlink>
      <a:folHlink>
        <a:srgbClr val="B2B2B2"/>
      </a:folHlink>
    </a:clrScheme>
    <a:fontScheme name="微软雅黑">
      <a:majorFont>
        <a:latin typeface="微软雅黑"/>
        <a:ea typeface="Microsoft YaHei UI"/>
        <a:cs typeface=""/>
      </a:majorFont>
      <a:minorFont>
        <a:latin typeface="微软雅黑"/>
        <a:ea typeface="Microsoft YaHei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1613</Words>
  <Application>Microsoft Office PowerPoint</Application>
  <PresentationFormat>Widescreen</PresentationFormat>
  <Paragraphs>316</Paragraphs>
  <Slides>74</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74</vt:i4>
      </vt:variant>
    </vt:vector>
  </HeadingPairs>
  <TitlesOfParts>
    <vt:vector size="90" baseType="lpstr">
      <vt:lpstr>Microsoft YaHei</vt:lpstr>
      <vt:lpstr>Microsoft YaHei UI</vt:lpstr>
      <vt:lpstr>SimSun</vt:lpstr>
      <vt:lpstr>Abel</vt:lpstr>
      <vt:lpstr>AndroidClock</vt:lpstr>
      <vt:lpstr>Arial</vt:lpstr>
      <vt:lpstr>Arial Narrow</vt:lpstr>
      <vt:lpstr>Calibri</vt:lpstr>
      <vt:lpstr>Courier New</vt:lpstr>
      <vt:lpstr>Helvetica</vt:lpstr>
      <vt:lpstr>Kaushan Script</vt:lpstr>
      <vt:lpstr>Nunito</vt:lpstr>
      <vt:lpstr>Roboto Condensed</vt:lpstr>
      <vt:lpstr>Times New Roman</vt:lpstr>
      <vt:lpstr>Wingdings</vt:lpstr>
      <vt:lpstr>Office 主题</vt:lpstr>
      <vt:lpstr>PowerPoint Presentation</vt:lpstr>
      <vt:lpstr>PowerPoint Presentation</vt:lpstr>
      <vt:lpstr> DEFINITION: Preterm labor (PTL) is defined as one where the labor starts before the 37th completed week (&lt; 259 days), counting from the first day of the last menstrual period</vt:lpstr>
      <vt:lpstr>PowerPoint Presentation</vt:lpstr>
      <vt:lpstr> CLASSIFICATIONS OF PRETERM LABOUR</vt:lpstr>
      <vt:lpstr>PowerPoint Presentation</vt:lpstr>
      <vt:lpstr>FACTORS ASSOCIATED WITH PRETERM LABOUR</vt:lpstr>
      <vt:lpstr>CAUSES AND RISK FACTORS </vt:lpstr>
      <vt:lpstr>MECHANISM OF PRETERM LABOUR</vt:lpstr>
      <vt:lpstr>PowerPoint Presentation</vt:lpstr>
      <vt:lpstr>PowerPoint Presentation</vt:lpstr>
      <vt:lpstr>PowerPoint Presentation</vt:lpstr>
      <vt:lpstr>ETIOLOGY</vt:lpstr>
      <vt:lpstr>PowerPoint Presentation</vt:lpstr>
      <vt:lpstr>ETIOLOGY</vt:lpstr>
      <vt:lpstr>PowerPoint Presentation</vt:lpstr>
      <vt:lpstr>PowerPoint Presentation</vt:lpstr>
      <vt:lpstr>    HISTORY</vt:lpstr>
      <vt:lpstr>    ETIOLOGY AND PATHWAYS LEADS TO               SPONTANEOUS PRETERM BIRTH</vt:lpstr>
      <vt:lpstr>PowerPoint Presentation</vt:lpstr>
      <vt:lpstr>PowerPoint Presentation</vt:lpstr>
      <vt:lpstr>  PATHOGENESIS</vt:lpstr>
      <vt:lpstr>PowerPoint Presentation</vt:lpstr>
      <vt:lpstr> HIGH  RISK FACTORS </vt:lpstr>
      <vt:lpstr>PowerPoint Presentation</vt:lpstr>
      <vt:lpstr>PowerPoint Presentation</vt:lpstr>
      <vt:lpstr>   SYMPTOMS </vt:lpstr>
      <vt:lpstr>     SIGNS</vt:lpstr>
      <vt:lpstr> CLINICAL FEATURES AND EXAMINATION</vt:lpstr>
      <vt:lpstr>PowerPoint Presentation</vt:lpstr>
      <vt:lpstr>PowerPoint Presentation</vt:lpstr>
      <vt:lpstr>        PRINCIPLES OF MANAGEMENT OF WOMEN WITH PRETERM LABOR</vt:lpstr>
      <vt:lpstr>MANAGEMENT IN LABOR</vt:lpstr>
      <vt:lpstr>PowerPoint Presentation</vt:lpstr>
      <vt:lpstr>  COMPLICATIONS IN PRESENTPREGNANCY</vt:lpstr>
      <vt:lpstr>PowerPoint Presentation</vt:lpstr>
      <vt:lpstr>PowerPoint Presentation</vt:lpstr>
      <vt:lpstr>  COMPLICATIONS</vt:lpstr>
      <vt:lpstr>CONTRAINDICATIONS </vt:lpstr>
      <vt:lpstr>MANAGEMENT</vt:lpstr>
      <vt:lpstr>PowerPoint Presentation</vt:lpstr>
      <vt:lpstr>PowerPoint Presentation</vt:lpstr>
      <vt:lpstr>PowerPoint Presentation</vt:lpstr>
      <vt:lpstr>Investigations</vt:lpstr>
      <vt:lpstr>PREVENTION OF PRETERM LABOUR</vt:lpstr>
      <vt:lpstr>PowerPoint Presentation</vt:lpstr>
      <vt:lpstr>PowerPoint Presentation</vt:lpstr>
      <vt:lpstr>Cause </vt:lpstr>
      <vt:lpstr>prevention</vt:lpstr>
      <vt:lpstr>PowerPoint Presentation</vt:lpstr>
      <vt:lpstr>MANAGEMENT oF PRETERM LAboR</vt:lpstr>
      <vt:lpstr>PowerPoint Presentation</vt:lpstr>
      <vt:lpstr>PowerPoint Presentation</vt:lpstr>
      <vt:lpstr>Management</vt:lpstr>
      <vt:lpstr>MANAGEMENT </vt:lpstr>
      <vt:lpstr>PowerPoint Presentation</vt:lpstr>
      <vt:lpstr>PowerPoint Presentation</vt:lpstr>
      <vt:lpstr>PowerPoint Presentation</vt:lpstr>
      <vt:lpstr>PowerPoint Presentation</vt:lpstr>
      <vt:lpstr>PowerPoint Presentation</vt:lpstr>
      <vt:lpstr>PREVENTION</vt:lpstr>
      <vt:lpstr>MEASURES TO ARREST PRETERM LABOUR</vt:lpstr>
      <vt:lpstr>Predictors of preterm labor</vt:lpstr>
      <vt:lpstr>Management flowchart</vt:lpstr>
      <vt:lpstr>Predictors of preterm labor</vt:lpstr>
      <vt:lpstr>PREVENTIoN oF PRETERM LAboR</vt:lpstr>
      <vt:lpstr>MEASURES To Arrest Preterm Labor</vt:lpstr>
      <vt:lpstr>PowerPoint Presentation</vt:lpstr>
      <vt:lpstr>Short-term therapy</vt:lpstr>
      <vt:lpstr>Short-term therapy</vt:lpstr>
      <vt:lpstr> Homoeopathic  therapeutics:</vt:lpstr>
      <vt:lpstr>PowerPoint Presentation</vt:lpstr>
      <vt:lpstr>PowerPoint Presentation</vt:lpstr>
      <vt:lpstr>PREDECTION OF PRETERM LABOUR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Lib Lab One</cp:lastModifiedBy>
  <cp:revision>47</cp:revision>
  <dcterms:created xsi:type="dcterms:W3CDTF">2015-12-20T04:33:00Z</dcterms:created>
  <dcterms:modified xsi:type="dcterms:W3CDTF">2021-01-06T04:38:12Z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